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70" r:id="rId2"/>
    <p:sldId id="404" r:id="rId3"/>
    <p:sldId id="405" r:id="rId4"/>
    <p:sldId id="406" r:id="rId5"/>
    <p:sldId id="411" r:id="rId6"/>
    <p:sldId id="357" r:id="rId7"/>
    <p:sldId id="379" r:id="rId8"/>
    <p:sldId id="381" r:id="rId9"/>
    <p:sldId id="407" r:id="rId10"/>
    <p:sldId id="380" r:id="rId11"/>
    <p:sldId id="267" r:id="rId12"/>
    <p:sldId id="410" r:id="rId13"/>
    <p:sldId id="401" r:id="rId14"/>
    <p:sldId id="402" r:id="rId15"/>
    <p:sldId id="403" r:id="rId16"/>
    <p:sldId id="3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00FDFF"/>
    <a:srgbClr val="FFD441"/>
    <a:srgbClr val="FF4C41"/>
    <a:srgbClr val="FF40FF"/>
    <a:srgbClr val="FF7E79"/>
    <a:srgbClr val="AB4642"/>
    <a:srgbClr val="00FBAA"/>
    <a:srgbClr val="73FDD6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79" autoAdjust="0"/>
    <p:restoredTop sz="83273" autoAdjust="0"/>
  </p:normalViewPr>
  <p:slideViewPr>
    <p:cSldViewPr>
      <p:cViewPr varScale="1">
        <p:scale>
          <a:sx n="158" d="100"/>
          <a:sy n="158" d="100"/>
        </p:scale>
        <p:origin x="244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" y="658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22B8-D365-4FA0-9DFA-241D9C39D91A}" type="datetimeFigureOut">
              <a:rPr lang="en-US" smtClean="0"/>
              <a:t>4/16/25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75C9-88EB-4291-92F1-C349C5FD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“5 Sterne im Euro NCAP-Test für den neuen Opel Astra” by astrablog is licensed under CC BY-NC-ND 2.0 / Cropped from original</a:t>
            </a:r>
            <a:endParaRPr lang="en-001" dirty="0"/>
          </a:p>
          <a:p>
            <a:r>
              <a:rPr lang="en-US" dirty="0"/>
              <a:t>http://</a:t>
            </a:r>
            <a:r>
              <a:rPr lang="en-US" dirty="0" err="1"/>
              <a:t>flic.kr</a:t>
            </a:r>
            <a:r>
              <a:rPr lang="en-US" dirty="0"/>
              <a:t>/p/7iffKj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5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87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9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5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4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7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5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4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3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6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49265"/>
            <a:ext cx="1219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“5 Sterne im Euro NCAP-Test für den neuen Opel Astra” by astrablog is licensed under CC BY-NC-ND 2.0 / Cropped from original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8D1FF-E118-892A-5691-65E0BC6C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sz="6000" dirty="0">
                <a:solidFill>
                  <a:srgbClr val="FFD4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Software Testing</a:t>
            </a:r>
            <a:endParaRPr lang="en-US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 descr="A car driving on a stage&#10;&#10;AI-generated content may be incorrect.">
            <a:extLst>
              <a:ext uri="{FF2B5EF4-FFF2-40B4-BE49-F238E27FC236}">
                <a16:creationId xmlns:a16="http://schemas.microsoft.com/office/drawing/2014/main" id="{203DBCB7-A859-18AF-5D29-FD51D88D2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7" b="23057"/>
          <a:stretch/>
        </p:blipFill>
        <p:spPr>
          <a:xfrm>
            <a:off x="0" y="-1"/>
            <a:ext cx="12192000" cy="52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8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C00"/>
                </a:solidFill>
              </a:rPr>
              <a:t>White-Box</a:t>
            </a:r>
            <a:r>
              <a:rPr lang="en-US" dirty="0"/>
              <a:t> Testing</a:t>
            </a:r>
            <a:br>
              <a:rPr lang="en-US" dirty="0"/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(aka glass box testing, clear box testing)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>
                <a:solidFill>
                  <a:srgbClr val="FFFC00"/>
                </a:solidFill>
              </a:rPr>
              <a:t>internal logic</a:t>
            </a:r>
            <a:r>
              <a:rPr lang="en-US" dirty="0"/>
              <a:t> to choose tests</a:t>
            </a:r>
          </a:p>
          <a:p>
            <a:pPr lvl="2"/>
            <a:endParaRPr lang="en-US" dirty="0"/>
          </a:p>
          <a:p>
            <a:r>
              <a:rPr lang="en-US" dirty="0"/>
              <a:t>Different levels of </a:t>
            </a:r>
            <a:r>
              <a:rPr lang="en-US" dirty="0">
                <a:solidFill>
                  <a:srgbClr val="FFFC00"/>
                </a:solidFill>
              </a:rPr>
              <a:t>code coverage</a:t>
            </a:r>
          </a:p>
          <a:p>
            <a:pPr lvl="1"/>
            <a:r>
              <a:rPr lang="en-US" dirty="0"/>
              <a:t>Degree to which code is tested by a test suite</a:t>
            </a:r>
          </a:p>
        </p:txBody>
      </p:sp>
    </p:spTree>
    <p:extLst>
      <p:ext uri="{BB962C8B-B14F-4D97-AF65-F5344CB8AC3E}">
        <p14:creationId xmlns:p14="http://schemas.microsoft.com/office/powerpoint/2010/main" val="150582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Statement Coverage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charset="0"/>
              </a:rPr>
              <a:t>Set of test cases such that each program statement is executed at least once</a:t>
            </a: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56437-C5F5-0F44-90FD-88CF4F551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41" t="3860" r="24825" b="53866"/>
          <a:stretch/>
        </p:blipFill>
        <p:spPr>
          <a:xfrm>
            <a:off x="2362200" y="2895600"/>
            <a:ext cx="7467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79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981200" y="-1"/>
            <a:ext cx="8229600" cy="8581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Branch Coverage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981200" y="858163"/>
            <a:ext cx="8229600" cy="52680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charset="0"/>
              </a:rPr>
              <a:t>Set of test cases such that each </a:t>
            </a:r>
            <a:r>
              <a:rPr lang="en-US" dirty="0" err="1">
                <a:latin typeface="Calibri" charset="0"/>
              </a:rPr>
              <a:t>boolean</a:t>
            </a:r>
            <a:r>
              <a:rPr lang="en-US" dirty="0">
                <a:latin typeface="Calibri" charset="0"/>
              </a:rPr>
              <a:t> expression (in control structures) evaluates to true at least once and to false at least once</a:t>
            </a: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83939B-5868-EF1E-1BF2-D5545F020124}"/>
              </a:ext>
            </a:extLst>
          </p:cNvPr>
          <p:cNvSpPr/>
          <p:nvPr/>
        </p:nvSpPr>
        <p:spPr>
          <a:xfrm>
            <a:off x="1712435" y="2448541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chemeClr val="bg1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end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5BFA0C6-504B-C59C-99CB-F964A84E7247}"/>
              </a:ext>
            </a:extLst>
          </p:cNvPr>
          <p:cNvGrpSpPr/>
          <p:nvPr/>
        </p:nvGrpSpPr>
        <p:grpSpPr>
          <a:xfrm>
            <a:off x="5843902" y="2286000"/>
            <a:ext cx="4633592" cy="4415810"/>
            <a:chOff x="4319902" y="2286000"/>
            <a:chExt cx="4633592" cy="44158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0EEB6E4-CD11-BB16-2867-47075141F890}"/>
                </a:ext>
              </a:extLst>
            </p:cNvPr>
            <p:cNvSpPr/>
            <p:nvPr/>
          </p:nvSpPr>
          <p:spPr>
            <a:xfrm>
              <a:off x="4887906" y="3044210"/>
              <a:ext cx="406558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Courier New"/>
                  <a:cs typeface="Courier New"/>
                </a:rPr>
                <a:t>if month == 12 &amp;&amp; day == 25</a:t>
              </a: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Courier New"/>
                  <a:cs typeface="Courier New"/>
                </a:rPr>
                <a:t>    return true</a:t>
              </a: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Courier New"/>
                  <a:cs typeface="Courier New"/>
                </a:rPr>
                <a:t>else</a:t>
              </a: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Courier New"/>
                  <a:cs typeface="Courier New"/>
                </a:rPr>
                <a:t>    return false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283D8CF-6296-FE70-D0D6-19601DC855F9}"/>
                </a:ext>
              </a:extLst>
            </p:cNvPr>
            <p:cNvSpPr/>
            <p:nvPr/>
          </p:nvSpPr>
          <p:spPr>
            <a:xfrm>
              <a:off x="4887906" y="3037544"/>
              <a:ext cx="3949697" cy="390584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C0099"/>
                  </a:solidFill>
                </a:ln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C35438-A73E-CAB3-2600-6578F1742934}"/>
                </a:ext>
              </a:extLst>
            </p:cNvPr>
            <p:cNvSpPr/>
            <p:nvPr/>
          </p:nvSpPr>
          <p:spPr>
            <a:xfrm>
              <a:off x="5429247" y="3866726"/>
              <a:ext cx="1790701" cy="377516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C0099"/>
                  </a:solidFill>
                </a:ln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7E8283-CD6A-5B7F-9718-B69C3752AA0E}"/>
                </a:ext>
              </a:extLst>
            </p:cNvPr>
            <p:cNvSpPr/>
            <p:nvPr/>
          </p:nvSpPr>
          <p:spPr>
            <a:xfrm>
              <a:off x="4887906" y="4688640"/>
              <a:ext cx="769941" cy="377516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C0099"/>
                  </a:solidFill>
                </a:ln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308F1F4-A564-983C-8AFD-5CC7DABC13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8102" y="3434794"/>
              <a:ext cx="1" cy="121633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64BA531-ED15-C698-4D0C-7E337E7960F2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6324598" y="3432934"/>
              <a:ext cx="0" cy="43379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B9422D-9933-2468-F3E6-A537E78EE4CF}"/>
                </a:ext>
              </a:extLst>
            </p:cNvPr>
            <p:cNvSpPr txBox="1"/>
            <p:nvPr/>
          </p:nvSpPr>
          <p:spPr>
            <a:xfrm>
              <a:off x="6324597" y="3431541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40FF"/>
                  </a:solidFill>
                  <a:latin typeface="Arial"/>
                  <a:cs typeface="Arial"/>
                </a:rPr>
                <a:t>true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4C2409-2249-30B1-2153-36E577D38478}"/>
                </a:ext>
              </a:extLst>
            </p:cNvPr>
            <p:cNvSpPr txBox="1"/>
            <p:nvPr/>
          </p:nvSpPr>
          <p:spPr>
            <a:xfrm>
              <a:off x="4319902" y="3780274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F40FF"/>
                  </a:solidFill>
                  <a:latin typeface="Arial"/>
                  <a:cs typeface="Arial"/>
                </a:rPr>
                <a:t>false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D2F3C9B-2FED-5724-60CE-B7891688DD63}"/>
                </a:ext>
              </a:extLst>
            </p:cNvPr>
            <p:cNvGrpSpPr/>
            <p:nvPr/>
          </p:nvGrpSpPr>
          <p:grpSpPr>
            <a:xfrm>
              <a:off x="5010782" y="2286000"/>
              <a:ext cx="320040" cy="751544"/>
              <a:chOff x="2164322" y="2393389"/>
              <a:chExt cx="320040" cy="75154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1AC4E09-6928-C85A-E4A6-8F9E681DB703}"/>
                  </a:ext>
                </a:extLst>
              </p:cNvPr>
              <p:cNvSpPr/>
              <p:nvPr/>
            </p:nvSpPr>
            <p:spPr>
              <a:xfrm>
                <a:off x="2164322" y="2393389"/>
                <a:ext cx="320040" cy="3200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C17F77C-06AE-E4C1-4121-76C1135E00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1642" y="2678002"/>
                <a:ext cx="0" cy="466931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D782E46-277A-2BAC-056C-854F8FF5775D}"/>
                </a:ext>
              </a:extLst>
            </p:cNvPr>
            <p:cNvGrpSpPr/>
            <p:nvPr/>
          </p:nvGrpSpPr>
          <p:grpSpPr>
            <a:xfrm>
              <a:off x="8337547" y="6244610"/>
              <a:ext cx="457200" cy="457200"/>
              <a:chOff x="5715000" y="5117277"/>
              <a:chExt cx="457200" cy="457200"/>
            </a:xfrm>
            <a:solidFill>
              <a:schemeClr val="bg1"/>
            </a:solidFill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8687447-13EC-95AB-0ED1-DF657C4D2795}"/>
                  </a:ext>
                </a:extLst>
              </p:cNvPr>
              <p:cNvSpPr/>
              <p:nvPr/>
            </p:nvSpPr>
            <p:spPr>
              <a:xfrm>
                <a:off x="5715000" y="5117277"/>
                <a:ext cx="457200" cy="457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CBC29AD-6541-0C53-4354-0C250ABC8ACD}"/>
                  </a:ext>
                </a:extLst>
              </p:cNvPr>
              <p:cNvSpPr/>
              <p:nvPr/>
            </p:nvSpPr>
            <p:spPr>
              <a:xfrm>
                <a:off x="5791989" y="5187428"/>
                <a:ext cx="303222" cy="303222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A0B757-C1CF-8789-75F9-7422A0CECB01}"/>
                </a:ext>
              </a:extLst>
            </p:cNvPr>
            <p:cNvSpPr/>
            <p:nvPr/>
          </p:nvSpPr>
          <p:spPr>
            <a:xfrm>
              <a:off x="5429247" y="5504754"/>
              <a:ext cx="1879600" cy="377516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C0099"/>
                  </a:solidFill>
                </a:ln>
              </a:endParaRPr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901BB0B3-FF48-E13D-C3D1-430DE08D6D40}"/>
                </a:ext>
              </a:extLst>
            </p:cNvPr>
            <p:cNvCxnSpPr>
              <a:endCxn id="16" idx="0"/>
            </p:cNvCxnSpPr>
            <p:nvPr/>
          </p:nvCxnSpPr>
          <p:spPr>
            <a:xfrm rot="16200000" flipH="1">
              <a:off x="6798484" y="4476947"/>
              <a:ext cx="2189126" cy="1346199"/>
            </a:xfrm>
            <a:prstGeom prst="bentConnector3">
              <a:avLst>
                <a:gd name="adj1" fmla="val -184"/>
              </a:avLst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>
              <a:extLst>
                <a:ext uri="{FF2B5EF4-FFF2-40B4-BE49-F238E27FC236}">
                  <a16:creationId xmlns:a16="http://schemas.microsoft.com/office/drawing/2014/main" id="{47826456-8A14-D2E4-8649-DFFB02211B00}"/>
                </a:ext>
              </a:extLst>
            </p:cNvPr>
            <p:cNvCxnSpPr>
              <a:cxnSpLocks/>
              <a:stCxn id="7" idx="3"/>
              <a:endCxn id="18" idx="0"/>
            </p:cNvCxnSpPr>
            <p:nvPr/>
          </p:nvCxnSpPr>
          <p:spPr>
            <a:xfrm>
              <a:off x="5657847" y="4877398"/>
              <a:ext cx="711200" cy="627356"/>
            </a:xfrm>
            <a:prstGeom prst="bentConnector2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1A3F4668-C195-A384-73D7-67D31C31B5B7}"/>
                </a:ext>
              </a:extLst>
            </p:cNvPr>
            <p:cNvCxnSpPr>
              <a:cxnSpLocks/>
              <a:stCxn id="18" idx="2"/>
              <a:endCxn id="16" idx="2"/>
            </p:cNvCxnSpPr>
            <p:nvPr/>
          </p:nvCxnSpPr>
          <p:spPr>
            <a:xfrm rot="16200000" flipH="1">
              <a:off x="7057827" y="5193490"/>
              <a:ext cx="590940" cy="1968500"/>
            </a:xfrm>
            <a:prstGeom prst="bentConnector2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DD767C-F6A1-B555-DDF1-8F958DED3DD3}"/>
                </a:ext>
              </a:extLst>
            </p:cNvPr>
            <p:cNvSpPr/>
            <p:nvPr/>
          </p:nvSpPr>
          <p:spPr>
            <a:xfrm>
              <a:off x="4972047" y="3653810"/>
              <a:ext cx="48895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00FA79"/>
                  </a:solidFill>
                </a:rPr>
                <a:t>✓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8900E71-2EFB-3174-4B3C-F2C9B915183E}"/>
                </a:ext>
              </a:extLst>
            </p:cNvPr>
            <p:cNvSpPr/>
            <p:nvPr/>
          </p:nvSpPr>
          <p:spPr>
            <a:xfrm>
              <a:off x="6788944" y="3305895"/>
              <a:ext cx="48895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00FA79"/>
                  </a:solidFill>
                </a:rPr>
                <a:t>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473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Support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1610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FDFF"/>
                </a:solidFill>
              </a:rPr>
              <a:t>SimpleCov Ruby Gem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0509" b="32879"/>
          <a:stretch/>
        </p:blipFill>
        <p:spPr>
          <a:xfrm>
            <a:off x="1524000" y="2133600"/>
            <a:ext cx="9040792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Support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1610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FDFF"/>
                </a:solidFill>
              </a:rPr>
              <a:t>SimpleCov Ruby Gem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2500" b="36998"/>
          <a:stretch/>
        </p:blipFill>
        <p:spPr>
          <a:xfrm>
            <a:off x="1524000" y="2133600"/>
            <a:ext cx="9144000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4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028"/>
            <a:ext cx="8229600" cy="748972"/>
          </a:xfrm>
        </p:spPr>
        <p:txBody>
          <a:bodyPr>
            <a:normAutofit fontScale="90000"/>
          </a:bodyPr>
          <a:lstStyle/>
          <a:p>
            <a:r>
              <a:rPr lang="en-US" dirty="0"/>
              <a:t>Coverage Support Tools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285220"/>
            <a:ext cx="7318689" cy="5575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1" y="762000"/>
            <a:ext cx="2366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FDFF"/>
                </a:solidFill>
              </a:rPr>
              <a:t>Visual Studio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7999015" y="4810228"/>
            <a:ext cx="3818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msdn.microsoft.com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-us/library/dd537628.aspx</a:t>
            </a:r>
          </a:p>
        </p:txBody>
      </p:sp>
    </p:spTree>
    <p:extLst>
      <p:ext uri="{BB962C8B-B14F-4D97-AF65-F5344CB8AC3E}">
        <p14:creationId xmlns:p14="http://schemas.microsoft.com/office/powerpoint/2010/main" val="2833909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705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705600" cy="4525963"/>
          </a:xfrm>
        </p:spPr>
        <p:txBody>
          <a:bodyPr/>
          <a:lstStyle/>
          <a:p>
            <a:r>
              <a:rPr lang="en-US" dirty="0"/>
              <a:t>Impracticality of exhaustive testing</a:t>
            </a:r>
          </a:p>
          <a:p>
            <a:r>
              <a:rPr lang="en-US" dirty="0"/>
              <a:t>The testing problem</a:t>
            </a:r>
          </a:p>
          <a:p>
            <a:r>
              <a:rPr lang="en-US" dirty="0"/>
              <a:t>Black-box testing and boundary conditions</a:t>
            </a:r>
          </a:p>
          <a:p>
            <a:r>
              <a:rPr lang="en-US" dirty="0"/>
              <a:t>White-box testing and code coverage </a:t>
            </a:r>
          </a:p>
          <a:p>
            <a:r>
              <a:rPr lang="en-US" dirty="0"/>
              <a:t>Statement and branch coverage</a:t>
            </a:r>
          </a:p>
        </p:txBody>
      </p:sp>
      <p:pic>
        <p:nvPicPr>
          <p:cNvPr id="8" name="Picture 7" descr="A car driving on a stage&#10;&#10;AI-generated content may be incorrect.">
            <a:extLst>
              <a:ext uri="{FF2B5EF4-FFF2-40B4-BE49-F238E27FC236}">
                <a16:creationId xmlns:a16="http://schemas.microsoft.com/office/drawing/2014/main" id="{2FCF274F-B052-2449-20F8-48AF4FAD35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56"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1F3E93-39FC-75CB-CA3F-645D4C65F853}"/>
              </a:ext>
            </a:extLst>
          </p:cNvPr>
          <p:cNvSpPr txBox="1"/>
          <p:nvPr/>
        </p:nvSpPr>
        <p:spPr>
          <a:xfrm>
            <a:off x="0" y="6396335"/>
            <a:ext cx="76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“5 Sterne im Euro NCAP-Test für den neuen Opel Astra” by astrablog is licensed under</a:t>
            </a:r>
            <a:b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</a:b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CC BY-NC-ND 2.0 / Cropped, darkened from original</a:t>
            </a:r>
          </a:p>
        </p:txBody>
      </p:sp>
    </p:spTree>
    <p:extLst>
      <p:ext uri="{BB962C8B-B14F-4D97-AF65-F5344CB8AC3E}">
        <p14:creationId xmlns:p14="http://schemas.microsoft.com/office/powerpoint/2010/main" val="174274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F962-2965-0621-26A5-9D41880A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FFC00"/>
                </a:solidFill>
              </a:rPr>
              <a:t>Exhaustively Test</a:t>
            </a:r>
            <a:r>
              <a:rPr lang="en-US" dirty="0"/>
              <a:t> the </a:t>
            </a:r>
            <a:r>
              <a:rPr lang="en-US" i="1" dirty="0"/>
              <a:t>echo</a:t>
            </a:r>
            <a:r>
              <a:rPr lang="en-US" dirty="0"/>
              <a:t> Command?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95327-E8ED-E137-984F-FADF3AEA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752600"/>
            <a:ext cx="4191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5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F962-2965-0621-26A5-9D41880A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FFC00"/>
                </a:solidFill>
              </a:rPr>
              <a:t>Exhaustively Test</a:t>
            </a:r>
            <a:r>
              <a:rPr lang="en-US" dirty="0"/>
              <a:t> the </a:t>
            </a:r>
            <a:r>
              <a:rPr lang="en-US" i="1" dirty="0"/>
              <a:t>echo</a:t>
            </a:r>
            <a:r>
              <a:rPr lang="en-US" dirty="0"/>
              <a:t> Command?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AC9F-FC51-517D-1E20-E1EC1F65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352800"/>
            <a:ext cx="10972800" cy="27733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FDFF"/>
                </a:solidFill>
              </a:rPr>
              <a:t>Answer:</a:t>
            </a:r>
          </a:p>
          <a:p>
            <a:r>
              <a:rPr lang="en-US" dirty="0"/>
              <a:t>Make a test for every possible input</a:t>
            </a:r>
          </a:p>
          <a:p>
            <a:r>
              <a:rPr lang="en-US" dirty="0"/>
              <a:t>If all tests pass, program is 100% error free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95327-E8ED-E137-984F-FADF3AEA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752600"/>
            <a:ext cx="4191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8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F962-2965-0621-26A5-9D41880A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FFC00"/>
                </a:solidFill>
              </a:rPr>
              <a:t>Exhaustively Test</a:t>
            </a:r>
            <a:r>
              <a:rPr lang="en-US" dirty="0"/>
              <a:t> the </a:t>
            </a:r>
            <a:r>
              <a:rPr lang="en-US" i="1" dirty="0"/>
              <a:t>echo</a:t>
            </a:r>
            <a:r>
              <a:rPr lang="en-US" dirty="0"/>
              <a:t> Command?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AC9F-FC51-517D-1E20-E1EC1F65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301998"/>
            <a:ext cx="10972800" cy="3098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many tests would that be?</a:t>
            </a:r>
          </a:p>
          <a:p>
            <a:r>
              <a:rPr lang="en-US" dirty="0"/>
              <a:t>Simplifying Assumption: ≤ 10-character argument</a:t>
            </a:r>
          </a:p>
          <a:p>
            <a:r>
              <a:rPr lang="en-US" dirty="0"/>
              <a:t>Each character an 8-bit byte</a:t>
            </a:r>
          </a:p>
          <a:p>
            <a:r>
              <a:rPr lang="en-US" dirty="0"/>
              <a:t>8-bit byte has 2</a:t>
            </a:r>
            <a:r>
              <a:rPr lang="en-US" baseline="30000" dirty="0"/>
              <a:t>8</a:t>
            </a:r>
            <a:r>
              <a:rPr lang="en-US" dirty="0"/>
              <a:t> = 256 possible values</a:t>
            </a:r>
          </a:p>
          <a:p>
            <a:r>
              <a:rPr lang="en-US" dirty="0"/>
              <a:t>256</a:t>
            </a:r>
            <a:r>
              <a:rPr lang="en-US" baseline="30000" dirty="0"/>
              <a:t>10</a:t>
            </a:r>
            <a:r>
              <a:rPr lang="en-US" dirty="0"/>
              <a:t> + 256</a:t>
            </a:r>
            <a:r>
              <a:rPr lang="en-US" baseline="30000" dirty="0"/>
              <a:t>9</a:t>
            </a:r>
            <a:r>
              <a:rPr lang="en-US" dirty="0"/>
              <a:t> + 256</a:t>
            </a:r>
            <a:r>
              <a:rPr lang="en-US" baseline="30000" dirty="0"/>
              <a:t>8</a:t>
            </a:r>
            <a:r>
              <a:rPr lang="en-US" dirty="0"/>
              <a:t> + … + 256</a:t>
            </a:r>
            <a:r>
              <a:rPr lang="en-US" baseline="30000" dirty="0"/>
              <a:t>1</a:t>
            </a:r>
            <a:r>
              <a:rPr lang="en-US" dirty="0"/>
              <a:t> ≥ </a:t>
            </a:r>
            <a:r>
              <a:rPr lang="en-US" dirty="0">
                <a:solidFill>
                  <a:srgbClr val="FFFC00"/>
                </a:solidFill>
              </a:rPr>
              <a:t>10</a:t>
            </a:r>
            <a:r>
              <a:rPr lang="en-US" baseline="30000" dirty="0">
                <a:solidFill>
                  <a:srgbClr val="FFFC00"/>
                </a:solidFill>
              </a:rPr>
              <a:t>24</a:t>
            </a:r>
            <a:r>
              <a:rPr lang="en-US" dirty="0">
                <a:solidFill>
                  <a:srgbClr val="FFFC00"/>
                </a:solidFill>
              </a:rPr>
              <a:t> tests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95327-E8ED-E137-984F-FADF3AEA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752600"/>
            <a:ext cx="4191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F962-2965-0621-26A5-9D41880A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FFC00"/>
                </a:solidFill>
              </a:rPr>
              <a:t>Exhaustively Test</a:t>
            </a:r>
            <a:r>
              <a:rPr lang="en-US" dirty="0"/>
              <a:t> the </a:t>
            </a:r>
            <a:r>
              <a:rPr lang="en-US" i="1" dirty="0"/>
              <a:t>echo</a:t>
            </a:r>
            <a:r>
              <a:rPr lang="en-US" dirty="0"/>
              <a:t> Command?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AC9F-FC51-517D-1E20-E1EC1F65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301998"/>
            <a:ext cx="10972800" cy="3098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long would it take to run </a:t>
            </a:r>
            <a:r>
              <a:rPr lang="en-US" dirty="0">
                <a:solidFill>
                  <a:srgbClr val="FFFC00"/>
                </a:solidFill>
              </a:rPr>
              <a:t>10</a:t>
            </a:r>
            <a:r>
              <a:rPr lang="en-US" baseline="30000" dirty="0">
                <a:solidFill>
                  <a:srgbClr val="FFFC00"/>
                </a:solidFill>
              </a:rPr>
              <a:t>24</a:t>
            </a:r>
            <a:r>
              <a:rPr lang="en-US" dirty="0">
                <a:solidFill>
                  <a:srgbClr val="FFFC00"/>
                </a:solidFill>
              </a:rPr>
              <a:t> tests</a:t>
            </a:r>
            <a:r>
              <a:rPr lang="en-US" dirty="0"/>
              <a:t>?</a:t>
            </a:r>
          </a:p>
          <a:p>
            <a:r>
              <a:rPr lang="en-US" dirty="0"/>
              <a:t>At 1,000 tests per second, takes ≥ </a:t>
            </a:r>
            <a:r>
              <a:rPr lang="en-US" dirty="0">
                <a:solidFill>
                  <a:srgbClr val="FFFC00"/>
                </a:solidFill>
              </a:rPr>
              <a:t>10</a:t>
            </a:r>
            <a:r>
              <a:rPr lang="en-US" baseline="30000" dirty="0">
                <a:solidFill>
                  <a:srgbClr val="FFFC00"/>
                </a:solidFill>
              </a:rPr>
              <a:t>13</a:t>
            </a:r>
            <a:r>
              <a:rPr lang="en-US" dirty="0">
                <a:solidFill>
                  <a:srgbClr val="FFFC00"/>
                </a:solidFill>
              </a:rPr>
              <a:t> years!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😱</a:t>
            </a:r>
            <a:endParaRPr lang="en-US" sz="3600" dirty="0">
              <a:solidFill>
                <a:srgbClr val="FFFC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95327-E8ED-E137-984F-FADF3AEA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752600"/>
            <a:ext cx="4191000" cy="93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591940-9DBB-7BDF-676B-2FEF342D712D}"/>
              </a:ext>
            </a:extLst>
          </p:cNvPr>
          <p:cNvSpPr txBox="1"/>
          <p:nvPr/>
        </p:nvSpPr>
        <p:spPr>
          <a:xfrm>
            <a:off x="2054469" y="5105400"/>
            <a:ext cx="8083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Clearly exhaustive testing isn’t practical</a:t>
            </a:r>
          </a:p>
        </p:txBody>
      </p:sp>
    </p:spTree>
    <p:extLst>
      <p:ext uri="{BB962C8B-B14F-4D97-AF65-F5344CB8AC3E}">
        <p14:creationId xmlns:p14="http://schemas.microsoft.com/office/powerpoint/2010/main" val="407762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Testing Problem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40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How to choose set of </a:t>
            </a:r>
            <a:r>
              <a:rPr lang="en-US" dirty="0">
                <a:solidFill>
                  <a:srgbClr val="FFFC00"/>
                </a:solidFill>
              </a:rPr>
              <a:t>test cases</a:t>
            </a:r>
            <a:r>
              <a:rPr lang="en-US" dirty="0">
                <a:solidFill>
                  <a:srgbClr val="FFFFFF"/>
                </a:solidFill>
              </a:rPr>
              <a:t> that reveals </a:t>
            </a:r>
            <a:r>
              <a:rPr lang="en-US" dirty="0">
                <a:solidFill>
                  <a:srgbClr val="FFFC00"/>
                </a:solidFill>
              </a:rPr>
              <a:t>all errors</a:t>
            </a:r>
            <a:r>
              <a:rPr lang="en-US" dirty="0">
                <a:solidFill>
                  <a:srgbClr val="FFFFFF"/>
                </a:solidFill>
              </a:rPr>
              <a:t>?</a:t>
            </a:r>
            <a:endParaRPr lang="en-US" dirty="0">
              <a:solidFill>
                <a:srgbClr val="CC0099"/>
              </a:solidFill>
            </a:endParaRPr>
          </a:p>
          <a:p>
            <a:r>
              <a:rPr lang="en-US" dirty="0"/>
              <a:t>Fundamental research problem</a:t>
            </a:r>
          </a:p>
          <a:p>
            <a:r>
              <a:rPr lang="en-US" dirty="0"/>
              <a:t>Essentially unsolvable in general case</a:t>
            </a:r>
          </a:p>
        </p:txBody>
      </p:sp>
    </p:spTree>
    <p:extLst>
      <p:ext uri="{BB962C8B-B14F-4D97-AF65-F5344CB8AC3E}">
        <p14:creationId xmlns:p14="http://schemas.microsoft.com/office/powerpoint/2010/main" val="205203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common ways to choose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Black-box testing</a:t>
            </a:r>
          </a:p>
          <a:p>
            <a:r>
              <a:rPr lang="en-US" dirty="0"/>
              <a:t>White-box testing</a:t>
            </a:r>
          </a:p>
        </p:txBody>
      </p:sp>
    </p:spTree>
    <p:extLst>
      <p:ext uri="{BB962C8B-B14F-4D97-AF65-F5344CB8AC3E}">
        <p14:creationId xmlns:p14="http://schemas.microsoft.com/office/powerpoint/2010/main" val="58592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C00"/>
                </a:solidFill>
              </a:rPr>
              <a:t>Black-Box</a:t>
            </a:r>
            <a:r>
              <a:rPr lang="en-US" dirty="0"/>
              <a:t>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Choose tests based on module’s </a:t>
            </a:r>
            <a:r>
              <a:rPr lang="en-US" dirty="0">
                <a:solidFill>
                  <a:srgbClr val="FFFC00"/>
                </a:solidFill>
              </a:rPr>
              <a:t>interface </a:t>
            </a:r>
          </a:p>
          <a:p>
            <a:pPr lvl="1"/>
            <a:r>
              <a:rPr lang="en-US" dirty="0"/>
              <a:t>That is, its possible inputs and outputs</a:t>
            </a:r>
          </a:p>
          <a:p>
            <a:pPr lvl="1"/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use internal code</a:t>
            </a:r>
          </a:p>
          <a:p>
            <a:pPr lvl="1"/>
            <a:endParaRPr lang="en-US" dirty="0"/>
          </a:p>
          <a:p>
            <a:r>
              <a:rPr lang="en-US" dirty="0"/>
              <a:t>Test </a:t>
            </a:r>
            <a:r>
              <a:rPr lang="en-US" dirty="0">
                <a:solidFill>
                  <a:srgbClr val="FFFC00"/>
                </a:solidFill>
              </a:rPr>
              <a:t>happy path</a:t>
            </a:r>
            <a:r>
              <a:rPr lang="en-US" dirty="0"/>
              <a:t> cases</a:t>
            </a:r>
          </a:p>
          <a:p>
            <a:pPr lvl="1"/>
            <a:r>
              <a:rPr lang="en-US" dirty="0"/>
              <a:t>“Typical” use case with no errors or weirdness</a:t>
            </a:r>
          </a:p>
          <a:p>
            <a:pPr lvl="1"/>
            <a:endParaRPr lang="en-US" dirty="0"/>
          </a:p>
          <a:p>
            <a:r>
              <a:rPr lang="en-US" dirty="0"/>
              <a:t>Test </a:t>
            </a:r>
            <a:r>
              <a:rPr lang="en-US" dirty="0">
                <a:solidFill>
                  <a:srgbClr val="FFFC00"/>
                </a:solidFill>
              </a:rPr>
              <a:t>boundary cases</a:t>
            </a:r>
            <a:r>
              <a:rPr lang="en-US" dirty="0"/>
              <a:t> / </a:t>
            </a:r>
            <a:r>
              <a:rPr lang="en-US" dirty="0">
                <a:solidFill>
                  <a:srgbClr val="FFFC00"/>
                </a:solidFill>
              </a:rPr>
              <a:t>edge cases</a:t>
            </a:r>
            <a:r>
              <a:rPr lang="en-US" dirty="0"/>
              <a:t> / </a:t>
            </a:r>
            <a:r>
              <a:rPr lang="en-US" dirty="0">
                <a:solidFill>
                  <a:srgbClr val="FFFC00"/>
                </a:solidFill>
              </a:rPr>
              <a:t>corner cases</a:t>
            </a:r>
            <a:endParaRPr lang="en-US" dirty="0"/>
          </a:p>
          <a:p>
            <a:pPr lvl="1"/>
            <a:r>
              <a:rPr lang="en-US" dirty="0"/>
              <a:t>Input values around min/max of allowable range, including error values just beyond min/max</a:t>
            </a:r>
          </a:p>
        </p:txBody>
      </p:sp>
    </p:spTree>
    <p:extLst>
      <p:ext uri="{BB962C8B-B14F-4D97-AF65-F5344CB8AC3E}">
        <p14:creationId xmlns:p14="http://schemas.microsoft.com/office/powerpoint/2010/main" val="9557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ACD8-7B13-7F73-0E85-47553BBC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C00"/>
                </a:solidFill>
              </a:rPr>
              <a:t>Boundary Case</a:t>
            </a:r>
            <a:r>
              <a:rPr lang="en-US" dirty="0"/>
              <a:t>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BE156-DE90-F1CF-C00E-BDA45F4FD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Date cannot be after today</a:t>
            </a:r>
          </a:p>
          <a:p>
            <a:pPr lvl="1"/>
            <a:r>
              <a:rPr lang="en-US" dirty="0"/>
              <a:t>Test date for yesterday, today, and tomorrow</a:t>
            </a:r>
          </a:p>
          <a:p>
            <a:pPr lvl="1"/>
            <a:endParaRPr lang="en-US" dirty="0"/>
          </a:p>
          <a:p>
            <a:r>
              <a:rPr lang="en-US" dirty="0"/>
              <a:t>String cannot be longer than 32 characters</a:t>
            </a:r>
          </a:p>
          <a:p>
            <a:pPr lvl="1"/>
            <a:r>
              <a:rPr lang="en-US" dirty="0"/>
              <a:t>Test strings with 31, 32, and 33 characters</a:t>
            </a:r>
          </a:p>
          <a:p>
            <a:pPr lvl="1"/>
            <a:endParaRPr lang="en-US" dirty="0"/>
          </a:p>
          <a:p>
            <a:r>
              <a:rPr lang="en-US" dirty="0"/>
              <a:t>String cannot be “blank”</a:t>
            </a:r>
          </a:p>
          <a:p>
            <a:pPr lvl="1"/>
            <a:r>
              <a:rPr lang="en-US" dirty="0"/>
              <a:t>Test strings that are nil, empty (“”), and 1 character long</a:t>
            </a:r>
          </a:p>
          <a:p>
            <a:pPr lvl="1"/>
            <a:endParaRPr lang="en-US" dirty="0"/>
          </a:p>
          <a:p>
            <a:r>
              <a:rPr lang="en-US" dirty="0"/>
              <a:t>Monetary value (stored as integer)</a:t>
            </a:r>
          </a:p>
          <a:p>
            <a:pPr lvl="1"/>
            <a:r>
              <a:rPr lang="en-US" dirty="0"/>
              <a:t>Test -1, 0, and +1</a:t>
            </a:r>
          </a:p>
        </p:txBody>
      </p:sp>
    </p:spTree>
    <p:extLst>
      <p:ext uri="{BB962C8B-B14F-4D97-AF65-F5344CB8AC3E}">
        <p14:creationId xmlns:p14="http://schemas.microsoft.com/office/powerpoint/2010/main" val="217547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800">
            <a:solidFill>
              <a:srgbClr val="FF40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8613</TotalTime>
  <Words>553</Words>
  <Application>Microsoft Macintosh PowerPoint</Application>
  <PresentationFormat>Widescreen</PresentationFormat>
  <Paragraphs>96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Courier New</vt:lpstr>
      <vt:lpstr>Office Theme</vt:lpstr>
      <vt:lpstr>Software Testing</vt:lpstr>
      <vt:lpstr>How to Exhaustively Test the echo Command?</vt:lpstr>
      <vt:lpstr>How to Exhaustively Test the echo Command?</vt:lpstr>
      <vt:lpstr>How to Exhaustively Test the echo Command?</vt:lpstr>
      <vt:lpstr>How to Exhaustively Test the echo Command?</vt:lpstr>
      <vt:lpstr>The Testing Problem</vt:lpstr>
      <vt:lpstr>Two common ways to choose test cases</vt:lpstr>
      <vt:lpstr>Black-Box Testing</vt:lpstr>
      <vt:lpstr>Boundary Case Examples</vt:lpstr>
      <vt:lpstr>White-Box Testing (aka glass box testing, clear box testing)</vt:lpstr>
      <vt:lpstr>Statement Coverage</vt:lpstr>
      <vt:lpstr>Branch Coverage</vt:lpstr>
      <vt:lpstr>Coverage Support Tools</vt:lpstr>
      <vt:lpstr>Coverage Support Tools</vt:lpstr>
      <vt:lpstr>Coverage Support Tools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Maria Luong (mluong)</dc:creator>
  <cp:lastModifiedBy>Scott Fleming (sdflming)</cp:lastModifiedBy>
  <cp:revision>309</cp:revision>
  <dcterms:created xsi:type="dcterms:W3CDTF">2015-09-15T16:42:42Z</dcterms:created>
  <dcterms:modified xsi:type="dcterms:W3CDTF">2025-04-16T17:25:11Z</dcterms:modified>
</cp:coreProperties>
</file>