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6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3878"/>
  </p:normalViewPr>
  <p:slideViewPr>
    <p:cSldViewPr snapToGrid="0">
      <p:cViewPr varScale="1">
        <p:scale>
          <a:sx n="115" d="100"/>
          <a:sy n="115" d="100"/>
        </p:scale>
        <p:origin x="6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001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AEF08-AB6E-4544-9D71-900DC64941A0}" type="datetimeFigureOut">
              <a:rPr lang="en-001" smtClean="0"/>
              <a:t>24/02/2025</a:t>
            </a:fld>
            <a:endParaRPr lang="en-001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001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00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69245-8BF8-5D44-83ED-B10C3ABAC6A5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842193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“Toronto: book stacks at Toronto Reference Library” by The City of Toronto is licensed under CC BY 2.0 / Cropped from original</a:t>
            </a:r>
          </a:p>
          <a:p>
            <a:r>
              <a:rPr lang="en-US" dirty="0"/>
              <a:t>https://</a:t>
            </a:r>
            <a:r>
              <a:rPr lang="en-US" dirty="0" err="1"/>
              <a:t>flic.kr</a:t>
            </a:r>
            <a:r>
              <a:rPr lang="en-US" dirty="0"/>
              <a:t>/p/</a:t>
            </a:r>
            <a:r>
              <a:rPr lang="en-US" dirty="0" err="1"/>
              <a:t>gjDrZY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69245-8BF8-5D44-83ED-B10C3ABAC6A5}" type="slidenum">
              <a:rPr lang="en-001" smtClean="0"/>
              <a:t>1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112089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1076-A313-C946-87AA-3EF7F0F8265F}" type="datetimeFigureOut">
              <a:rPr lang="en-001" smtClean="0"/>
              <a:t>24/02/2025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402-D0BA-B04D-94FE-18D2120ED62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701192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1076-A313-C946-87AA-3EF7F0F8265F}" type="datetimeFigureOut">
              <a:rPr lang="en-001" smtClean="0"/>
              <a:t>24/02/2025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402-D0BA-B04D-94FE-18D2120ED62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922914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1076-A313-C946-87AA-3EF7F0F8265F}" type="datetimeFigureOut">
              <a:rPr lang="en-001" smtClean="0"/>
              <a:t>24/02/2025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402-D0BA-B04D-94FE-18D2120ED62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79251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1076-A313-C946-87AA-3EF7F0F8265F}" type="datetimeFigureOut">
              <a:rPr lang="en-001" smtClean="0"/>
              <a:t>24/02/2025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402-D0BA-B04D-94FE-18D2120ED62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4251127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1076-A313-C946-87AA-3EF7F0F8265F}" type="datetimeFigureOut">
              <a:rPr lang="en-001" smtClean="0"/>
              <a:t>24/02/2025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402-D0BA-B04D-94FE-18D2120ED62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25694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1076-A313-C946-87AA-3EF7F0F8265F}" type="datetimeFigureOut">
              <a:rPr lang="en-001" smtClean="0"/>
              <a:t>24/02/2025</a:t>
            </a:fld>
            <a:endParaRPr lang="en-00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402-D0BA-B04D-94FE-18D2120ED62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4266422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1076-A313-C946-87AA-3EF7F0F8265F}" type="datetimeFigureOut">
              <a:rPr lang="en-001" smtClean="0"/>
              <a:t>24/02/2025</a:t>
            </a:fld>
            <a:endParaRPr lang="en-00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402-D0BA-B04D-94FE-18D2120ED62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03461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1076-A313-C946-87AA-3EF7F0F8265F}" type="datetimeFigureOut">
              <a:rPr lang="en-001" smtClean="0"/>
              <a:t>24/02/2025</a:t>
            </a:fld>
            <a:endParaRPr lang="en-00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402-D0BA-B04D-94FE-18D2120ED62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419761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1076-A313-C946-87AA-3EF7F0F8265F}" type="datetimeFigureOut">
              <a:rPr lang="en-001" smtClean="0"/>
              <a:t>24/02/2025</a:t>
            </a:fld>
            <a:endParaRPr lang="en-00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402-D0BA-B04D-94FE-18D2120ED62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386642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1076-A313-C946-87AA-3EF7F0F8265F}" type="datetimeFigureOut">
              <a:rPr lang="en-001" smtClean="0"/>
              <a:t>24/02/2025</a:t>
            </a:fld>
            <a:endParaRPr lang="en-00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402-D0BA-B04D-94FE-18D2120ED62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505130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1076-A313-C946-87AA-3EF7F0F8265F}" type="datetimeFigureOut">
              <a:rPr lang="en-001" smtClean="0"/>
              <a:t>24/02/2025</a:t>
            </a:fld>
            <a:endParaRPr lang="en-00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402-D0BA-B04D-94FE-18D2120ED62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942594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A5A01076-A313-C946-87AA-3EF7F0F8265F}" type="datetimeFigureOut">
              <a:rPr lang="en-001" smtClean="0"/>
              <a:t>24/02/2025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FCA1B402-D0BA-B04D-94FE-18D2120ED62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7366362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C1723C-AB5A-2851-E4B7-49034A63AE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97" b="21106"/>
          <a:stretch/>
        </p:blipFill>
        <p:spPr>
          <a:xfrm>
            <a:off x="0" y="0"/>
            <a:ext cx="12192000" cy="524583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3AD75B4-DC83-90B4-3895-6ABD9B2F8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4885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sz="6000" dirty="0">
                <a:solidFill>
                  <a:srgbClr val="00ACFF"/>
                </a:solidFill>
              </a:rPr>
              <a:t>RESTful Resources</a:t>
            </a:r>
            <a:endParaRPr lang="en-001" sz="6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CB67D-918D-0323-EC9C-6F75BBB6F089}"/>
              </a:ext>
            </a:extLst>
          </p:cNvPr>
          <p:cNvSpPr txBox="1"/>
          <p:nvPr/>
        </p:nvSpPr>
        <p:spPr>
          <a:xfrm>
            <a:off x="0" y="6550905"/>
            <a:ext cx="12192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“Toronto: book stacks at Toronto Reference Library” by The City of Toronto is licensed under CC BY 2.0 / Cropped from original</a:t>
            </a:r>
          </a:p>
        </p:txBody>
      </p:sp>
    </p:spTree>
    <p:extLst>
      <p:ext uri="{BB962C8B-B14F-4D97-AF65-F5344CB8AC3E}">
        <p14:creationId xmlns:p14="http://schemas.microsoft.com/office/powerpoint/2010/main" val="1382001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5ACB4-DA42-FB5E-FFCE-BD26C6D78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38F16-4EBA-51D5-1F7B-8C76131A0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use same path with different HTTP verb</a:t>
            </a:r>
            <a:endParaRPr lang="en-001" dirty="0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7A6AADAA-3374-4DA2-14BC-7FE3732DC9AA}"/>
              </a:ext>
            </a:extLst>
          </p:cNvPr>
          <p:cNvGraphicFramePr>
            <a:graphicFrameLocks/>
          </p:cNvGraphicFramePr>
          <p:nvPr/>
        </p:nvGraphicFramePr>
        <p:xfrm>
          <a:off x="1511329" y="2288311"/>
          <a:ext cx="9169342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87215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794479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387648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498B1CEB-8D9A-48B8-E967-7FC7E226DEF7}"/>
              </a:ext>
            </a:extLst>
          </p:cNvPr>
          <p:cNvGrpSpPr/>
          <p:nvPr/>
        </p:nvGrpSpPr>
        <p:grpSpPr>
          <a:xfrm>
            <a:off x="1554376" y="4403472"/>
            <a:ext cx="4488874" cy="1977293"/>
            <a:chOff x="166252" y="4194149"/>
            <a:chExt cx="4488874" cy="1977293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751F01D-50A2-EF57-F8A3-E1C7BBF40F45}"/>
                </a:ext>
              </a:extLst>
            </p:cNvPr>
            <p:cNvSpPr/>
            <p:nvPr/>
          </p:nvSpPr>
          <p:spPr>
            <a:xfrm>
              <a:off x="1254466" y="4194149"/>
              <a:ext cx="3400660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C79AF0DE-35B2-2A0A-0A8F-A302EF210253}"/>
                </a:ext>
              </a:extLst>
            </p:cNvPr>
            <p:cNvSpPr/>
            <p:nvPr/>
          </p:nvSpPr>
          <p:spPr>
            <a:xfrm>
              <a:off x="166252" y="5196116"/>
              <a:ext cx="4488874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9D69A38-BE47-BCE6-9CFA-FC9278CFCE72}"/>
                </a:ext>
              </a:extLst>
            </p:cNvPr>
            <p:cNvSpPr/>
            <p:nvPr/>
          </p:nvSpPr>
          <p:spPr>
            <a:xfrm>
              <a:off x="743107" y="5725578"/>
              <a:ext cx="3912019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082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8AE39-0A33-BC23-7F92-9A0BEAFC8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6E995-75E4-2F96-432B-2A69AE1D4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 order matters!</a:t>
            </a:r>
            <a:endParaRPr lang="en-001" dirty="0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76768B69-2935-70A1-0A71-67B74E77E680}"/>
              </a:ext>
            </a:extLst>
          </p:cNvPr>
          <p:cNvGraphicFramePr>
            <a:graphicFrameLocks/>
          </p:cNvGraphicFramePr>
          <p:nvPr/>
        </p:nvGraphicFramePr>
        <p:xfrm>
          <a:off x="1511329" y="2288311"/>
          <a:ext cx="9169342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87215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794479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387648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1D8F2F7-8510-DEB0-4794-EB6090151557}"/>
              </a:ext>
            </a:extLst>
          </p:cNvPr>
          <p:cNvSpPr txBox="1"/>
          <p:nvPr/>
        </p:nvSpPr>
        <p:spPr>
          <a:xfrm>
            <a:off x="1613790" y="1362937"/>
            <a:ext cx="9066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these two routes were reversed, HTTP requests for resource </a:t>
            </a: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/photos/new</a:t>
            </a:r>
            <a:r>
              <a:rPr lang="en-US" sz="2400" dirty="0"/>
              <a:t> would always match the </a:t>
            </a: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/photos/:id</a:t>
            </a:r>
            <a:r>
              <a:rPr lang="en-US" sz="2400" dirty="0"/>
              <a:t> route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D6325D-4C66-9067-BAE9-B0965ABAA51C}"/>
              </a:ext>
            </a:extLst>
          </p:cNvPr>
          <p:cNvGrpSpPr/>
          <p:nvPr/>
        </p:nvGrpSpPr>
        <p:grpSpPr>
          <a:xfrm>
            <a:off x="2653606" y="3362898"/>
            <a:ext cx="3400662" cy="1488384"/>
            <a:chOff x="1254464" y="3136515"/>
            <a:chExt cx="3400662" cy="148838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367E881-F130-0AB8-FBA3-A4852F796E6F}"/>
                </a:ext>
              </a:extLst>
            </p:cNvPr>
            <p:cNvSpPr/>
            <p:nvPr/>
          </p:nvSpPr>
          <p:spPr>
            <a:xfrm>
              <a:off x="1254466" y="4179035"/>
              <a:ext cx="3400660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7F69061-7A87-9028-DCAA-790CB8B93021}"/>
                </a:ext>
              </a:extLst>
            </p:cNvPr>
            <p:cNvSpPr/>
            <p:nvPr/>
          </p:nvSpPr>
          <p:spPr>
            <a:xfrm>
              <a:off x="1254464" y="3136515"/>
              <a:ext cx="3400661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823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0F98AB-DC48-BC48-A9C1-C210BA83A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176749" cy="1325563"/>
          </a:xfrm>
        </p:spPr>
        <p:txBody>
          <a:bodyPr/>
          <a:lstStyle/>
          <a:p>
            <a:r>
              <a:rPr lang="en-US" dirty="0"/>
              <a:t>Summary</a:t>
            </a:r>
            <a:endParaRPr lang="en-00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A2128-3184-8524-8339-00C301DC3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176749" cy="4351338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RESTful Web Services</a:t>
            </a:r>
          </a:p>
          <a:p>
            <a:pPr>
              <a:buClr>
                <a:schemeClr val="tx1"/>
              </a:buClr>
            </a:pPr>
            <a:r>
              <a:rPr lang="en-US" dirty="0"/>
              <a:t>Resource Controller Actions</a:t>
            </a:r>
          </a:p>
          <a:p>
            <a:pPr>
              <a:buClr>
                <a:schemeClr val="tx1"/>
              </a:buClr>
            </a:pPr>
            <a:r>
              <a:rPr lang="en-US" dirty="0"/>
              <a:t>Resource Routes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01681-93C4-D8CE-912D-C16B82AD33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8925" r="30573" b="11380"/>
          <a:stretch/>
        </p:blipFill>
        <p:spPr>
          <a:xfrm>
            <a:off x="7478973" y="0"/>
            <a:ext cx="47130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BC2D8B-DC70-B3AA-FE82-F76C1233D975}"/>
              </a:ext>
            </a:extLst>
          </p:cNvPr>
          <p:cNvSpPr txBox="1"/>
          <p:nvPr/>
        </p:nvSpPr>
        <p:spPr>
          <a:xfrm>
            <a:off x="0" y="6396335"/>
            <a:ext cx="747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“Toronto: book stacks at Toronto Reference Library” by The City of Toronto is</a:t>
            </a:r>
            <a:b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licensed under CC BY 2.0 / Cropped from original, color adjusted</a:t>
            </a:r>
          </a:p>
        </p:txBody>
      </p:sp>
    </p:spTree>
    <p:extLst>
      <p:ext uri="{BB962C8B-B14F-4D97-AF65-F5344CB8AC3E}">
        <p14:creationId xmlns:p14="http://schemas.microsoft.com/office/powerpoint/2010/main" val="1833144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2D020-A979-97E2-3C58-049311D98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RESTful Web Services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DCA5F-D55A-37A0-54A6-010C1F8EB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Representational State Transfer (</a:t>
            </a:r>
            <a:r>
              <a:rPr lang="en-US" dirty="0">
                <a:solidFill>
                  <a:srgbClr val="00FFFF"/>
                </a:solidFill>
              </a:rPr>
              <a:t>REST</a:t>
            </a:r>
            <a:r>
              <a:rPr lang="en-US" dirty="0"/>
              <a:t>)</a:t>
            </a:r>
          </a:p>
          <a:p>
            <a:pPr>
              <a:spcAft>
                <a:spcPts val="1800"/>
              </a:spcAft>
            </a:pPr>
            <a:r>
              <a:rPr lang="en-US" dirty="0">
                <a:solidFill>
                  <a:srgbClr val="00FFFF"/>
                </a:solidFill>
              </a:rPr>
              <a:t>Architectural style</a:t>
            </a:r>
            <a:r>
              <a:rPr lang="en-US" dirty="0"/>
              <a:t> for web services</a:t>
            </a:r>
          </a:p>
          <a:p>
            <a:pPr>
              <a:spcAft>
                <a:spcPts val="1800"/>
              </a:spcAft>
            </a:pPr>
            <a:r>
              <a:rPr lang="en-US" dirty="0"/>
              <a:t>Treat everything as </a:t>
            </a:r>
            <a:r>
              <a:rPr lang="en-US" i="1" dirty="0">
                <a:solidFill>
                  <a:srgbClr val="00FFFF"/>
                </a:solidFill>
              </a:rPr>
              <a:t>resource</a:t>
            </a:r>
          </a:p>
          <a:p>
            <a:pPr>
              <a:spcAft>
                <a:spcPts val="1800"/>
              </a:spcAft>
            </a:pPr>
            <a:r>
              <a:rPr lang="en-US" dirty="0"/>
              <a:t>Use predefined set of stateless </a:t>
            </a:r>
            <a:r>
              <a:rPr lang="en-US" dirty="0">
                <a:solidFill>
                  <a:srgbClr val="00FFFF"/>
                </a:solidFill>
              </a:rPr>
              <a:t>CRUD operations</a:t>
            </a:r>
          </a:p>
          <a:p>
            <a:pPr>
              <a:spcAft>
                <a:spcPts val="1800"/>
              </a:spcAft>
            </a:pPr>
            <a:r>
              <a:rPr lang="en-US" dirty="0"/>
              <a:t>Operations map to </a:t>
            </a:r>
            <a:r>
              <a:rPr lang="en-US" dirty="0">
                <a:solidFill>
                  <a:srgbClr val="00FFFF"/>
                </a:solidFill>
              </a:rPr>
              <a:t>HTTP verbs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4EC42-F6B2-805E-F890-43A2455253EF}"/>
              </a:ext>
            </a:extLst>
          </p:cNvPr>
          <p:cNvSpPr txBox="1"/>
          <p:nvPr/>
        </p:nvSpPr>
        <p:spPr>
          <a:xfrm>
            <a:off x="2606714" y="5727125"/>
            <a:ext cx="697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40FF"/>
                </a:solidFill>
              </a:rPr>
              <a:t>Rails applies this architectural style!</a:t>
            </a:r>
          </a:p>
        </p:txBody>
      </p:sp>
    </p:spTree>
    <p:extLst>
      <p:ext uri="{BB962C8B-B14F-4D97-AF65-F5344CB8AC3E}">
        <p14:creationId xmlns:p14="http://schemas.microsoft.com/office/powerpoint/2010/main" val="165406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4FAF0B-14E3-9969-688B-1BBCF6EB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Resource Controller Actions</a:t>
            </a:r>
            <a:endParaRPr lang="en-001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0A6C0EC3-6153-3F88-CF3F-F20A3EF079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6654868"/>
              </p:ext>
            </p:extLst>
          </p:nvPr>
        </p:nvGraphicFramePr>
        <p:xfrm>
          <a:off x="1970183" y="1601110"/>
          <a:ext cx="8229600" cy="5068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2152">
                  <a:extLst>
                    <a:ext uri="{9D8B030D-6E8A-4147-A177-3AD203B41FA5}">
                      <a16:colId xmlns:a16="http://schemas.microsoft.com/office/drawing/2014/main" val="1132672759"/>
                    </a:ext>
                  </a:extLst>
                </a:gridCol>
                <a:gridCol w="7447448">
                  <a:extLst>
                    <a:ext uri="{9D8B030D-6E8A-4147-A177-3AD203B41FA5}">
                      <a16:colId xmlns:a16="http://schemas.microsoft.com/office/drawing/2014/main" val="777953372"/>
                    </a:ext>
                  </a:extLst>
                </a:gridCol>
              </a:tblGrid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Render form for creating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9875370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Create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7707771"/>
                  </a:ext>
                </a:extLst>
              </a:tr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Retrieve multiple records of type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1701737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Retrieve one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5070663"/>
                  </a:ext>
                </a:extLst>
              </a:tr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Render form for updating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6097308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Update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0952825"/>
                  </a:ext>
                </a:extLst>
              </a:tr>
              <a:tr h="1190106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Delete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3067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8341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60793-4FEF-BD24-A64F-F3FB25B3B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2D3054-457D-3630-B8BF-9E5F1645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Resource Controller Actions</a:t>
            </a:r>
            <a:endParaRPr lang="en-001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6C16AFBF-2F2E-41FC-AF9C-155DDD683C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6620210"/>
              </p:ext>
            </p:extLst>
          </p:nvPr>
        </p:nvGraphicFramePr>
        <p:xfrm>
          <a:off x="1970183" y="1601110"/>
          <a:ext cx="8229600" cy="5068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2152">
                  <a:extLst>
                    <a:ext uri="{9D8B030D-6E8A-4147-A177-3AD203B41FA5}">
                      <a16:colId xmlns:a16="http://schemas.microsoft.com/office/drawing/2014/main" val="1132672759"/>
                    </a:ext>
                  </a:extLst>
                </a:gridCol>
                <a:gridCol w="7447448">
                  <a:extLst>
                    <a:ext uri="{9D8B030D-6E8A-4147-A177-3AD203B41FA5}">
                      <a16:colId xmlns:a16="http://schemas.microsoft.com/office/drawing/2014/main" val="777953372"/>
                    </a:ext>
                  </a:extLst>
                </a:gridCol>
              </a:tblGrid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: Render form for creating record of type</a:t>
                      </a:r>
                      <a:endParaRPr lang="en-US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9875370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: Create record of type</a:t>
                      </a:r>
                      <a:endParaRPr lang="en-US" sz="2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7707771"/>
                  </a:ext>
                </a:extLst>
              </a:tr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: Retrieve multiple records of type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1701737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: Retrieve one record of type</a:t>
                      </a:r>
                      <a:endParaRPr lang="en-US" sz="2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5070663"/>
                  </a:ext>
                </a:extLst>
              </a:tr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: Render form for updating record of type</a:t>
                      </a:r>
                      <a:endParaRPr lang="en-US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6097308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: Update record of type</a:t>
                      </a:r>
                      <a:endParaRPr lang="en-US" sz="2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0952825"/>
                  </a:ext>
                </a:extLst>
              </a:tr>
              <a:tr h="1190106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: Delete record of type</a:t>
                      </a:r>
                      <a:endParaRPr lang="en-US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3067566"/>
                  </a:ext>
                </a:extLst>
              </a:tr>
            </a:tbl>
          </a:graphicData>
        </a:graphic>
      </p:graphicFrame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5F7100A-FBF7-F0C6-76AC-F65456BA8A38}"/>
              </a:ext>
            </a:extLst>
          </p:cNvPr>
          <p:cNvSpPr/>
          <p:nvPr/>
        </p:nvSpPr>
        <p:spPr>
          <a:xfrm>
            <a:off x="4655174" y="2300432"/>
            <a:ext cx="5883144" cy="3666039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 w="25400" cmpd="sng">
            <a:solidFill>
              <a:schemeClr val="tx1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>
              <a:spcAft>
                <a:spcPts val="2400"/>
              </a:spcAft>
            </a:pPr>
            <a:r>
              <a:rPr lang="en-US" sz="3200" dirty="0"/>
              <a:t>Key Ideas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only these actions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only the ones you need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When more actions are needed, create new controllers</a:t>
            </a:r>
          </a:p>
        </p:txBody>
      </p:sp>
    </p:spTree>
    <p:extLst>
      <p:ext uri="{BB962C8B-B14F-4D97-AF65-F5344CB8AC3E}">
        <p14:creationId xmlns:p14="http://schemas.microsoft.com/office/powerpoint/2010/main" val="346110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D9E9B-94B3-F7D0-DA7E-BA5547C75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HTTP Verbs</a:t>
            </a:r>
            <a:endParaRPr lang="en-001" dirty="0"/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BD0548A2-7DEE-6D45-8788-E1A63219B0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3397469"/>
              </p:ext>
            </p:extLst>
          </p:nvPr>
        </p:nvGraphicFramePr>
        <p:xfrm>
          <a:off x="2633031" y="1993134"/>
          <a:ext cx="5258597" cy="4288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0874">
                  <a:extLst>
                    <a:ext uri="{9D8B030D-6E8A-4147-A177-3AD203B41FA5}">
                      <a16:colId xmlns:a16="http://schemas.microsoft.com/office/drawing/2014/main" val="656307000"/>
                    </a:ext>
                  </a:extLst>
                </a:gridCol>
                <a:gridCol w="2207723">
                  <a:extLst>
                    <a:ext uri="{9D8B030D-6E8A-4147-A177-3AD203B41FA5}">
                      <a16:colId xmlns:a16="http://schemas.microsoft.com/office/drawing/2014/main" val="3588149615"/>
                    </a:ext>
                  </a:extLst>
                </a:gridCol>
              </a:tblGrid>
              <a:tr h="1072243">
                <a:tc>
                  <a:txBody>
                    <a:bodyPr/>
                    <a:lstStyle/>
                    <a:p>
                      <a:pPr algn="r"/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POST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FFFF00"/>
                          </a:solidFill>
                        </a:rPr>
                        <a:t>C</a:t>
                      </a:r>
                      <a:r>
                        <a:rPr lang="en-US" sz="44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reate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5465820"/>
                  </a:ext>
                </a:extLst>
              </a:tr>
              <a:tr h="1072243">
                <a:tc>
                  <a:txBody>
                    <a:bodyPr/>
                    <a:lstStyle/>
                    <a:p>
                      <a:pPr algn="r"/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GET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FFFF00"/>
                          </a:solidFill>
                        </a:rPr>
                        <a:t>R</a:t>
                      </a:r>
                      <a:r>
                        <a:rPr lang="en-US" sz="44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ead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440063"/>
                  </a:ext>
                </a:extLst>
              </a:tr>
              <a:tr h="1072243">
                <a:tc>
                  <a:txBody>
                    <a:bodyPr/>
                    <a:lstStyle/>
                    <a:p>
                      <a:pPr algn="r"/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PATCH/PUT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FFFF00"/>
                          </a:solidFill>
                        </a:rPr>
                        <a:t>U</a:t>
                      </a:r>
                      <a:r>
                        <a:rPr lang="en-US" sz="44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pdate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1634907"/>
                  </a:ext>
                </a:extLst>
              </a:tr>
              <a:tr h="1072243">
                <a:tc>
                  <a:txBody>
                    <a:bodyPr/>
                    <a:lstStyle/>
                    <a:p>
                      <a:pPr algn="r"/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DELETE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FFFF00"/>
                          </a:solidFill>
                        </a:rPr>
                        <a:t>D</a:t>
                      </a:r>
                      <a:r>
                        <a:rPr lang="en-US" sz="44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elete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592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4102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ED13A-6911-E4D6-EE36-E338755C0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Resource Routes</a:t>
            </a:r>
            <a:endParaRPr lang="en-001" dirty="0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96B038AD-8009-95B9-35ED-3443F3D75C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3102652"/>
              </p:ext>
            </p:extLst>
          </p:nvPr>
        </p:nvGraphicFramePr>
        <p:xfrm>
          <a:off x="1511329" y="2288311"/>
          <a:ext cx="9169342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87215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794479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387648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F4770B2-B846-5949-CFD7-2A5A1161A6A6}"/>
              </a:ext>
            </a:extLst>
          </p:cNvPr>
          <p:cNvSpPr txBox="1"/>
          <p:nvPr/>
        </p:nvSpPr>
        <p:spPr>
          <a:xfrm>
            <a:off x="2189299" y="1660392"/>
            <a:ext cx="790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Assume </a:t>
            </a: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Photo</a:t>
            </a:r>
            <a:r>
              <a:rPr lang="en-US" sz="2400" dirty="0"/>
              <a:t> model managed by </a:t>
            </a: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PhotosController</a:t>
            </a:r>
          </a:p>
        </p:txBody>
      </p:sp>
    </p:spTree>
    <p:extLst>
      <p:ext uri="{BB962C8B-B14F-4D97-AF65-F5344CB8AC3E}">
        <p14:creationId xmlns:p14="http://schemas.microsoft.com/office/powerpoint/2010/main" val="1718449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7251F-6ED2-EA2C-4BA1-AE418D5AC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AD578-6943-4C8F-CF79-A52074EA6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paths begin with </a:t>
            </a:r>
            <a:r>
              <a:rPr lang="en-US" dirty="0">
                <a:solidFill>
                  <a:srgbClr val="00FFFF"/>
                </a:solidFill>
              </a:rPr>
              <a:t>plural </a:t>
            </a:r>
            <a:r>
              <a:rPr lang="en-US" dirty="0" err="1">
                <a:solidFill>
                  <a:srgbClr val="00FFFF"/>
                </a:solidFill>
              </a:rPr>
              <a:t>snake_case</a:t>
            </a:r>
            <a:r>
              <a:rPr lang="en-US" dirty="0"/>
              <a:t> model</a:t>
            </a:r>
            <a:endParaRPr lang="en-001" dirty="0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E96209F3-FCC6-3500-CF1E-B5467F5DB827}"/>
              </a:ext>
            </a:extLst>
          </p:cNvPr>
          <p:cNvGraphicFramePr>
            <a:graphicFrameLocks/>
          </p:cNvGraphicFramePr>
          <p:nvPr/>
        </p:nvGraphicFramePr>
        <p:xfrm>
          <a:off x="1511329" y="2288311"/>
          <a:ext cx="9169342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87215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794479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387648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10D6083-6313-4F84-5AA0-98283EAB5B3C}"/>
              </a:ext>
            </a:extLst>
          </p:cNvPr>
          <p:cNvSpPr/>
          <p:nvPr/>
        </p:nvSpPr>
        <p:spPr>
          <a:xfrm>
            <a:off x="3555717" y="2815859"/>
            <a:ext cx="1745673" cy="3621955"/>
          </a:xfrm>
          <a:prstGeom prst="roundRect">
            <a:avLst/>
          </a:prstGeom>
          <a:ln w="76200" cmpd="sng">
            <a:solidFill>
              <a:srgbClr val="FF00FF">
                <a:alpha val="75000"/>
              </a:srgb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2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C69FF-AD03-5B6F-72C5-3E0A5435B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EF3A2-B9DA-F63A-9AC7-79903F23A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paths are parameterized</a:t>
            </a:r>
            <a:endParaRPr lang="en-001" dirty="0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897E065B-F546-5074-06A4-7364F3B8A0A4}"/>
              </a:ext>
            </a:extLst>
          </p:cNvPr>
          <p:cNvGraphicFramePr>
            <a:graphicFrameLocks/>
          </p:cNvGraphicFramePr>
          <p:nvPr/>
        </p:nvGraphicFramePr>
        <p:xfrm>
          <a:off x="1511329" y="2288311"/>
          <a:ext cx="9169342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87215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794479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387648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A358EA-78DC-8E37-3278-C167CC2924CD}"/>
              </a:ext>
            </a:extLst>
          </p:cNvPr>
          <p:cNvSpPr/>
          <p:nvPr/>
        </p:nvSpPr>
        <p:spPr>
          <a:xfrm>
            <a:off x="5282816" y="4399249"/>
            <a:ext cx="695246" cy="2012308"/>
          </a:xfrm>
          <a:prstGeom prst="roundRect">
            <a:avLst/>
          </a:prstGeom>
          <a:ln w="76200" cmpd="sng">
            <a:solidFill>
              <a:srgbClr val="FF00FF">
                <a:alpha val="75000"/>
              </a:srgb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9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11BA0-A0B6-6C3B-8D02-A8C0FAFAC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CE61B-6B5A-85E3-7335-D74C55E0B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use same path with different HTTP verb</a:t>
            </a:r>
            <a:endParaRPr lang="en-001" dirty="0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FA4391A2-B6BB-B6BA-3E47-FEDB40B3920F}"/>
              </a:ext>
            </a:extLst>
          </p:cNvPr>
          <p:cNvGraphicFramePr>
            <a:graphicFrameLocks/>
          </p:cNvGraphicFramePr>
          <p:nvPr/>
        </p:nvGraphicFramePr>
        <p:xfrm>
          <a:off x="1511329" y="2288311"/>
          <a:ext cx="9169342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87215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794479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387648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9D1A4214-4544-55F5-CF42-E4FC172B75A1}"/>
              </a:ext>
            </a:extLst>
          </p:cNvPr>
          <p:cNvGrpSpPr/>
          <p:nvPr/>
        </p:nvGrpSpPr>
        <p:grpSpPr>
          <a:xfrm>
            <a:off x="2500907" y="2846088"/>
            <a:ext cx="2704155" cy="1481301"/>
            <a:chOff x="1134814" y="2614731"/>
            <a:chExt cx="2704155" cy="148130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143E37A-0678-5B8C-F226-096A4EA6D3FA}"/>
                </a:ext>
              </a:extLst>
            </p:cNvPr>
            <p:cNvSpPr/>
            <p:nvPr/>
          </p:nvSpPr>
          <p:spPr>
            <a:xfrm>
              <a:off x="1201567" y="2614731"/>
              <a:ext cx="2637402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87DB26E-0ACF-1880-81AF-8ACCA9531D21}"/>
                </a:ext>
              </a:extLst>
            </p:cNvPr>
            <p:cNvSpPr/>
            <p:nvPr/>
          </p:nvSpPr>
          <p:spPr>
            <a:xfrm>
              <a:off x="1134814" y="3650168"/>
              <a:ext cx="2637402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272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</TotalTime>
  <Words>731</Words>
  <Application>Microsoft Macintosh PowerPoint</Application>
  <PresentationFormat>Widescreen</PresentationFormat>
  <Paragraphs>206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Courier New</vt:lpstr>
      <vt:lpstr>Office Theme</vt:lpstr>
      <vt:lpstr>RESTful Resources</vt:lpstr>
      <vt:lpstr>RESTful Web Services</vt:lpstr>
      <vt:lpstr>Rails Resource Controller Actions</vt:lpstr>
      <vt:lpstr>Rails Resource Controller Actions</vt:lpstr>
      <vt:lpstr>Recall: HTTP Verbs</vt:lpstr>
      <vt:lpstr>Rails Resource Routes</vt:lpstr>
      <vt:lpstr>All paths begin with plural snake_case model</vt:lpstr>
      <vt:lpstr>Some paths are parameterized</vt:lpstr>
      <vt:lpstr>Some use same path with different HTTP verb</vt:lpstr>
      <vt:lpstr>Some use same path with different HTTP verb</vt:lpstr>
      <vt:lpstr>Route order matters!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Scott Fleming (sdflming)</dc:creator>
  <cp:lastModifiedBy>Scott Fleming (sdflming)</cp:lastModifiedBy>
  <cp:revision>8</cp:revision>
  <dcterms:created xsi:type="dcterms:W3CDTF">2025-02-16T22:23:01Z</dcterms:created>
  <dcterms:modified xsi:type="dcterms:W3CDTF">2025-02-24T15:28:20Z</dcterms:modified>
</cp:coreProperties>
</file>