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7D6"/>
    <a:srgbClr val="FFACA9"/>
    <a:srgbClr val="FF7E79"/>
    <a:srgbClr val="A6F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8"/>
    <p:restoredTop sz="74005"/>
  </p:normalViewPr>
  <p:slideViewPr>
    <p:cSldViewPr snapToGrid="0">
      <p:cViewPr varScale="1">
        <p:scale>
          <a:sx n="139" d="100"/>
          <a:sy n="139" d="100"/>
        </p:scale>
        <p:origin x="2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7DB8-A7D1-3042-8B82-423CE19618F3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B0163-4E02-C74E-AA7C-68937CF0B39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0368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“Prioritizing user stories” by Jacopo Romei is licensed under CC BY-SA 2.0 / Cropped from original</a:t>
            </a:r>
          </a:p>
          <a:p>
            <a:r>
              <a:rPr lang="en-US" dirty="0"/>
              <a:t>http://</a:t>
            </a:r>
            <a:r>
              <a:rPr lang="en-US" dirty="0" err="1"/>
              <a:t>flic.kr</a:t>
            </a:r>
            <a:r>
              <a:rPr lang="en-US" dirty="0"/>
              <a:t>/p/6sdZDR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163-4E02-C74E-AA7C-68937CF0B397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512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2802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596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419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09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804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2213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596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6122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709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786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71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51426D2-EE06-2E48-A593-3F369C4B84C1}" type="datetimeFigureOut">
              <a:rPr lang="en-001" smtClean="0"/>
              <a:t>26/03/2025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AE00043-CCEE-804F-A211-68D70EFA11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22433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2668B94F-6C6B-09A1-5A2C-75549C037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8" b="21159"/>
          <a:stretch/>
        </p:blipFill>
        <p:spPr bwMode="auto">
          <a:xfrm>
            <a:off x="0" y="0"/>
            <a:ext cx="12193951" cy="53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A56D53-5C71-F151-3994-4206D69B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897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A6FCA9"/>
                </a:solidFill>
              </a:rPr>
              <a:t>Software Requirements</a:t>
            </a:r>
            <a:endParaRPr lang="en-001" sz="6000" dirty="0">
              <a:solidFill>
                <a:srgbClr val="A6FCA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77E72-C243-9C16-9A55-260ADF9309EB}"/>
              </a:ext>
            </a:extLst>
          </p:cNvPr>
          <p:cNvSpPr txBox="1"/>
          <p:nvPr/>
        </p:nvSpPr>
        <p:spPr>
          <a:xfrm>
            <a:off x="-1950" y="6581001"/>
            <a:ext cx="1219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“Prioritizing user stories” by Jacopo Romei is licensed under CC BY-SA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75792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874D-C627-2756-DAEE-64B668F0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  <a:endParaRPr lang="en-00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E6F7A4-E83C-75C3-CBFD-F01E62C515D3}"/>
              </a:ext>
            </a:extLst>
          </p:cNvPr>
          <p:cNvSpPr/>
          <p:nvPr/>
        </p:nvSpPr>
        <p:spPr>
          <a:xfrm>
            <a:off x="0" y="1548946"/>
            <a:ext cx="12192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D15CC8-0095-291C-F7C9-B6DB0DA7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65275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2EB79EA-761E-6201-792A-C21324D1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685925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9E0AA44-B74B-1415-3FA4-188995A31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29100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A47571E-F1D8-4976-9BA0-33AF9A49B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229100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BC201-F75B-49AD-37D0-2CBF2B76AA1C}"/>
              </a:ext>
            </a:extLst>
          </p:cNvPr>
          <p:cNvCxnSpPr/>
          <p:nvPr/>
        </p:nvCxnSpPr>
        <p:spPr>
          <a:xfrm flipV="1">
            <a:off x="3148013" y="2351087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098E5E-6D65-A3AC-1B9B-DF8E835C4D9E}"/>
              </a:ext>
            </a:extLst>
          </p:cNvPr>
          <p:cNvCxnSpPr/>
          <p:nvPr/>
        </p:nvCxnSpPr>
        <p:spPr>
          <a:xfrm flipV="1">
            <a:off x="7667625" y="2400300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2E75EB-C1C0-AB69-D1FE-CCC4A2EAD5F3}"/>
              </a:ext>
            </a:extLst>
          </p:cNvPr>
          <p:cNvCxnSpPr/>
          <p:nvPr/>
        </p:nvCxnSpPr>
        <p:spPr>
          <a:xfrm flipV="1">
            <a:off x="3186113" y="4976812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5215F3-9766-265A-7F81-FB955C00D4FF}"/>
              </a:ext>
            </a:extLst>
          </p:cNvPr>
          <p:cNvCxnSpPr/>
          <p:nvPr/>
        </p:nvCxnSpPr>
        <p:spPr>
          <a:xfrm flipV="1">
            <a:off x="7600950" y="4933950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6892C5-5735-3B77-9FAD-C8C948F41684}"/>
              </a:ext>
            </a:extLst>
          </p:cNvPr>
          <p:cNvCxnSpPr/>
          <p:nvPr/>
        </p:nvCxnSpPr>
        <p:spPr>
          <a:xfrm flipV="1">
            <a:off x="4051300" y="2306637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EB64A3-F2DC-8914-75E4-09A7E93EEF98}"/>
              </a:ext>
            </a:extLst>
          </p:cNvPr>
          <p:cNvCxnSpPr/>
          <p:nvPr/>
        </p:nvCxnSpPr>
        <p:spPr>
          <a:xfrm flipV="1">
            <a:off x="8248650" y="2381250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116573-6F99-395C-859C-9A3151523C15}"/>
              </a:ext>
            </a:extLst>
          </p:cNvPr>
          <p:cNvCxnSpPr/>
          <p:nvPr/>
        </p:nvCxnSpPr>
        <p:spPr>
          <a:xfrm flipV="1">
            <a:off x="3903663" y="4940300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C1A725-1AB9-D353-74AB-F18E47613733}"/>
              </a:ext>
            </a:extLst>
          </p:cNvPr>
          <p:cNvCxnSpPr/>
          <p:nvPr/>
        </p:nvCxnSpPr>
        <p:spPr>
          <a:xfrm flipV="1">
            <a:off x="8181975" y="4895850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34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A1E4-5BFF-C776-367A-D826378E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User Story </a:t>
            </a:r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charset="-128"/>
              </a:rPr>
              <a:t>Dos</a:t>
            </a:r>
            <a:r>
              <a:rPr lang="en-US" altLang="en-US" dirty="0">
                <a:ea typeface="ＭＳ Ｐゴシック" charset="-128"/>
              </a:rPr>
              <a:t> &amp; </a:t>
            </a:r>
            <a:r>
              <a:rPr lang="en-US" altLang="en-US" dirty="0">
                <a:solidFill>
                  <a:srgbClr val="FFACA9"/>
                </a:solidFill>
                <a:ea typeface="ＭＳ Ｐゴシック" charset="-128"/>
              </a:rPr>
              <a:t>Don’ts</a:t>
            </a:r>
            <a:endParaRPr lang="en-001" dirty="0">
              <a:solidFill>
                <a:srgbClr val="FFACA9"/>
              </a:solidFill>
            </a:endParaRP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BB44019B-1BCD-A5E1-F3BD-94F899969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13752"/>
              </p:ext>
            </p:extLst>
          </p:nvPr>
        </p:nvGraphicFramePr>
        <p:xfrm>
          <a:off x="145142" y="1816462"/>
          <a:ext cx="11901716" cy="441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0858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5950858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239118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rgbClr val="FFA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rgbClr val="FFA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rgbClr val="FFA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</a:t>
                      </a:r>
                      <a:r>
                        <a:rPr lang="en-US" sz="2000" u="sng" dirty="0"/>
                        <a:t>functional</a:t>
                      </a:r>
                      <a:r>
                        <a:rPr lang="en-US" sz="2000" u="none" dirty="0"/>
                        <a:t> requirements</a:t>
                      </a:r>
                      <a:endParaRPr lang="en-US" sz="2000" dirty="0"/>
                    </a:p>
                  </a:txBody>
                  <a:tcPr marL="79608" marR="796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 not contain non-functional requirements, like system constraints and quality attributes </a:t>
                      </a:r>
                    </a:p>
                  </a:txBody>
                  <a:tcPr marL="79608" marR="79608"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7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4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DCAA-C9FD-84B3-B96E-840BDD31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36657" cy="1325563"/>
          </a:xfrm>
        </p:spPr>
        <p:txBody>
          <a:bodyPr/>
          <a:lstStyle/>
          <a:p>
            <a:r>
              <a:rPr lang="en-00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AEB3-A430-CC80-5EC5-8FD037D9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6657" cy="4351338"/>
          </a:xfrm>
        </p:spPr>
        <p:txBody>
          <a:bodyPr/>
          <a:lstStyle/>
          <a:p>
            <a:r>
              <a:rPr lang="en-US" dirty="0"/>
              <a:t>Software Requirements</a:t>
            </a:r>
          </a:p>
          <a:p>
            <a:pPr lvl="1"/>
            <a:r>
              <a:rPr lang="en-US" dirty="0"/>
              <a:t>Functional</a:t>
            </a:r>
          </a:p>
          <a:p>
            <a:pPr lvl="1"/>
            <a:r>
              <a:rPr lang="en-US" dirty="0"/>
              <a:t>Non-functional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77B5352-281D-3955-78A3-B00E00EE9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230" r="19089" b="220"/>
          <a:stretch/>
        </p:blipFill>
        <p:spPr bwMode="auto">
          <a:xfrm>
            <a:off x="7474857" y="0"/>
            <a:ext cx="471714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50CA2-2460-246C-8CA8-D57463E7B749}"/>
              </a:ext>
            </a:extLst>
          </p:cNvPr>
          <p:cNvSpPr txBox="1"/>
          <p:nvPr/>
        </p:nvSpPr>
        <p:spPr>
          <a:xfrm>
            <a:off x="-1950" y="6581001"/>
            <a:ext cx="747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“Prioritizing user stories” by Jacopo Romei is licensed under CC BY-SA 2.0 / Cropped,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69983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A30E5D-5DBF-F87E-5B32-E2BA9688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Appendix: Extra Slides</a:t>
            </a:r>
          </a:p>
        </p:txBody>
      </p:sp>
    </p:spTree>
    <p:extLst>
      <p:ext uri="{BB962C8B-B14F-4D97-AF65-F5344CB8AC3E}">
        <p14:creationId xmlns:p14="http://schemas.microsoft.com/office/powerpoint/2010/main" val="35631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7FF-4661-1A0C-8BC2-BD7CE0CC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4BA9-BC51-F0EE-22A0-6EE538B9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45356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24A-3B8D-F293-6135-E538FE6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Software Requirements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SWEBOK Knowledge Area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0D6F-688B-3B48-E84A-3D66AC4DA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55843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7C27-311A-EF81-662E-D46C55EB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5FB5-E6C9-4625-9FD2-3F16F3E2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  <a:p>
            <a:endParaRPr lang="en-0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C25E2D-2736-40E8-6E47-1BE6E07E3F58}"/>
              </a:ext>
            </a:extLst>
          </p:cNvPr>
          <p:cNvGrpSpPr/>
          <p:nvPr/>
        </p:nvGrpSpPr>
        <p:grpSpPr>
          <a:xfrm>
            <a:off x="729391" y="2304288"/>
            <a:ext cx="10515600" cy="3748851"/>
            <a:chOff x="263047" y="2606040"/>
            <a:chExt cx="10515600" cy="374885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71620AB-EE42-C8EF-9862-79D6DA9743C8}"/>
                </a:ext>
              </a:extLst>
            </p:cNvPr>
            <p:cNvSpPr/>
            <p:nvPr/>
          </p:nvSpPr>
          <p:spPr>
            <a:xfrm>
              <a:off x="263047" y="2606040"/>
              <a:ext cx="10515600" cy="286783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4A08CE-AE7F-8D80-891B-EE75B84B0018}"/>
                </a:ext>
              </a:extLst>
            </p:cNvPr>
            <p:cNvSpPr txBox="1"/>
            <p:nvPr/>
          </p:nvSpPr>
          <p:spPr>
            <a:xfrm>
              <a:off x="3307709" y="5831671"/>
              <a:ext cx="4426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6BA5FE-28D2-EC48-D75D-05E620207474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5520847" y="5473874"/>
              <a:ext cx="0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AF75-9211-E815-98E1-2210014F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41AD-1CA2-66A2-78DD-F9103936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/>
              <a:t>"express the </a:t>
            </a:r>
            <a:r>
              <a:rPr lang="en-US" sz="3600" dirty="0">
                <a:solidFill>
                  <a:srgbClr val="00FFFF"/>
                </a:solidFill>
              </a:rPr>
              <a:t>needs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FFFF"/>
                </a:solidFill>
              </a:rPr>
              <a:t>constraints</a:t>
            </a:r>
            <a:br>
              <a:rPr lang="en-US" sz="3600" dirty="0"/>
            </a:br>
            <a:r>
              <a:rPr lang="en-US" sz="3600" dirty="0"/>
              <a:t>placed on a </a:t>
            </a:r>
            <a:r>
              <a:rPr lang="en-US" sz="3600" dirty="0">
                <a:solidFill>
                  <a:srgbClr val="00FFFF"/>
                </a:solidFill>
              </a:rPr>
              <a:t>software product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that contribute to the solution </a:t>
            </a:r>
            <a:br>
              <a:rPr lang="en-US" sz="3600" dirty="0"/>
            </a:br>
            <a:r>
              <a:rPr lang="en-US" sz="3600" dirty="0"/>
              <a:t>of some real-world problem"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17EFE-4690-343D-A4EC-F587F657020B}"/>
              </a:ext>
            </a:extLst>
          </p:cNvPr>
          <p:cNvSpPr txBox="1"/>
          <p:nvPr/>
        </p:nvSpPr>
        <p:spPr>
          <a:xfrm>
            <a:off x="0" y="6581001"/>
            <a:ext cx="213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35337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67EC-EFD8-309D-B23B-1F7BA520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7611-91C6-6F0C-4601-2677CB28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“-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03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FE32-5D87-C192-35CE-DA66AF41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CEEB-B6A9-5817-7304-E57F7135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2A04-107D-124E-F778-C764A0DF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“-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3F516-E9D3-FBED-7BD5-5EB26C408BF5}"/>
              </a:ext>
            </a:extLst>
          </p:cNvPr>
          <p:cNvGrpSpPr/>
          <p:nvPr/>
        </p:nvGrpSpPr>
        <p:grpSpPr>
          <a:xfrm>
            <a:off x="5385816" y="2354403"/>
            <a:ext cx="2830971" cy="719712"/>
            <a:chOff x="4958515" y="2510131"/>
            <a:chExt cx="2830971" cy="7197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2009C7-A656-DB60-2BE7-6F8865029CAE}"/>
                </a:ext>
              </a:extLst>
            </p:cNvPr>
            <p:cNvSpPr txBox="1"/>
            <p:nvPr/>
          </p:nvSpPr>
          <p:spPr>
            <a:xfrm>
              <a:off x="5864535" y="2645068"/>
              <a:ext cx="1924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Our focus!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1826C8-7E00-996F-C431-05C40BA1A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515" y="2510131"/>
              <a:ext cx="926645" cy="335042"/>
            </a:xfrm>
            <a:prstGeom prst="straightConnector1">
              <a:avLst/>
            </a:prstGeom>
            <a:ln w="5715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ultiply 6">
            <a:extLst>
              <a:ext uri="{FF2B5EF4-FFF2-40B4-BE49-F238E27FC236}">
                <a16:creationId xmlns:a16="http://schemas.microsoft.com/office/drawing/2014/main" id="{0F4EA236-033C-5C32-61B0-56A526536A68}"/>
              </a:ext>
            </a:extLst>
          </p:cNvPr>
          <p:cNvSpPr/>
          <p:nvPr/>
        </p:nvSpPr>
        <p:spPr>
          <a:xfrm>
            <a:off x="246743" y="2489340"/>
            <a:ext cx="7561943" cy="3046080"/>
          </a:xfrm>
          <a:prstGeom prst="mathMultiply">
            <a:avLst>
              <a:gd name="adj1" fmla="val 3919"/>
            </a:avLst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EE4C-DDC4-FCFA-6B6E-62469F1C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Functional Requirements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Key Problems of Interest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0D27-F911-44D4-64A8-94567CA5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customers want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Document requirements to facilitate communication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Within team and with customers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system is built incrementally, keep track of which requirement have/not been met so far</a:t>
            </a:r>
          </a:p>
        </p:txBody>
      </p:sp>
    </p:spTree>
    <p:extLst>
      <p:ext uri="{BB962C8B-B14F-4D97-AF65-F5344CB8AC3E}">
        <p14:creationId xmlns:p14="http://schemas.microsoft.com/office/powerpoint/2010/main" val="8310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5388-0328-F0CE-8B11-8AC3732F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94829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>
                    <a:lumMod val="50000"/>
                  </a:schemeClr>
                </a:solidFill>
              </a:rPr>
              <a:t>Solution</a:t>
            </a:r>
            <a:br>
              <a:rPr lang="en-US" altLang="en-US" sz="4400" dirty="0"/>
            </a:br>
            <a:r>
              <a:rPr lang="en-US" altLang="en-US" sz="4400" dirty="0"/>
              <a:t>User Stories (USs)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1C57-AFCE-20A8-574B-1F28EAA2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4829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sz="2800" dirty="0"/>
              <a:t>“... a </a:t>
            </a:r>
            <a:r>
              <a:rPr lang="en-US" altLang="en-US" sz="2800" dirty="0">
                <a:solidFill>
                  <a:srgbClr val="FFFC00"/>
                </a:solidFill>
              </a:rPr>
              <a:t>chunk of functionality</a:t>
            </a:r>
            <a:br>
              <a:rPr lang="en-US" altLang="en-US" sz="2800" dirty="0"/>
            </a:br>
            <a:r>
              <a:rPr lang="en-US" altLang="en-US" sz="2800" dirty="0"/>
              <a:t>(some people use the 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r>
              <a:rPr lang="en-US" altLang="en-US" sz="2800" dirty="0"/>
              <a:t>that is of </a:t>
            </a:r>
            <a:r>
              <a:rPr lang="en-US" altLang="en-US" sz="2800" dirty="0">
                <a:solidFill>
                  <a:srgbClr val="FFFC00"/>
                </a:solidFill>
              </a:rPr>
              <a:t>value to the customer</a:t>
            </a:r>
            <a:r>
              <a:rPr lang="en-US" altLang="en-US" sz="2800" dirty="0"/>
              <a:t>.”</a:t>
            </a:r>
            <a:endParaRPr lang="en-00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9AEB78-AA15-51D4-7508-32DCABDAD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37046" b="90"/>
          <a:stretch/>
        </p:blipFill>
        <p:spPr bwMode="auto">
          <a:xfrm>
            <a:off x="7474856" y="0"/>
            <a:ext cx="4717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0B661-07F5-7C6A-AAD2-E0ABEDFC24D6}"/>
              </a:ext>
            </a:extLst>
          </p:cNvPr>
          <p:cNvSpPr txBox="1"/>
          <p:nvPr/>
        </p:nvSpPr>
        <p:spPr>
          <a:xfrm>
            <a:off x="-1949" y="6581001"/>
            <a:ext cx="688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Kent Beck &amp; Martin Fowler, Planning Extreme Programming</a:t>
            </a:r>
          </a:p>
        </p:txBody>
      </p:sp>
    </p:spTree>
    <p:extLst>
      <p:ext uri="{BB962C8B-B14F-4D97-AF65-F5344CB8AC3E}">
        <p14:creationId xmlns:p14="http://schemas.microsoft.com/office/powerpoint/2010/main" val="13998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4D7F-0573-7EF4-4BBA-69A4ECF8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15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Flight-Booking System Example</a:t>
            </a:r>
            <a:endParaRPr lang="en-00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F27216-F2D1-EF2F-C642-1C0AF050EB28}"/>
              </a:ext>
            </a:extLst>
          </p:cNvPr>
          <p:cNvGrpSpPr/>
          <p:nvPr/>
        </p:nvGrpSpPr>
        <p:grpSpPr>
          <a:xfrm>
            <a:off x="0" y="1565275"/>
            <a:ext cx="9144000" cy="5292725"/>
            <a:chOff x="0" y="814388"/>
            <a:chExt cx="9144000" cy="52927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579D66-C6AE-5242-2D07-DDFA09DEA5D1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983F4A9-2D3F-4594-34EB-742231812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024ACCE-974E-1822-001C-4A9C9C8F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BB4D9F93-51FC-D299-C86D-04582AF7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815071D1-6E1B-86E0-D15E-A9A99CAD0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52D00C-EE4F-4A5C-5C00-CF3B5BD68DDA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416175"/>
            <a:ext cx="11450866" cy="2953268"/>
            <a:chOff x="571711" y="1665450"/>
            <a:chExt cx="11450466" cy="2953172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C932B107-FF66-702D-EE38-0373CAED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1459" y="2277103"/>
              <a:ext cx="2690718" cy="83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FF"/>
                  </a:solidFill>
                </a:rPr>
                <a:t>Two parts:</a:t>
              </a:r>
              <a:br>
                <a:rPr lang="en-US" altLang="en-US" dirty="0">
                  <a:solidFill>
                    <a:srgbClr val="FF00FF"/>
                  </a:solidFill>
                </a:rPr>
              </a:br>
              <a:r>
                <a:rPr lang="en-US" altLang="en-US" dirty="0">
                  <a:solidFill>
                    <a:srgbClr val="FF00FF"/>
                  </a:solidFill>
                </a:rPr>
                <a:t>title and description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1196-52F6-8F48-E105-82DC01CC42E0}"/>
                </a:ext>
              </a:extLst>
            </p:cNvPr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EF506-6A41-28D6-64C2-CD5A265A3576}"/>
                </a:ext>
              </a:extLst>
            </p:cNvPr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C10918-E368-774A-C059-89FB747922F7}"/>
                </a:ext>
              </a:extLst>
            </p:cNvPr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7CA6A6-602F-F191-9373-FD16EEB5EDB2}"/>
                </a:ext>
              </a:extLst>
            </p:cNvPr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3ABCB6-CD5F-804E-E356-BA5093804AF7}"/>
                </a:ext>
              </a:extLst>
            </p:cNvPr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7CD8A4-D07B-6CFB-66E2-D32F59550D7A}"/>
                </a:ext>
              </a:extLst>
            </p:cNvPr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4D8B47-A460-B0E6-CB74-86C7FB6020A0}"/>
                </a:ext>
              </a:extLst>
            </p:cNvPr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6E8B0A-B8DF-33B4-C519-34C2416B5A27}"/>
                </a:ext>
              </a:extLst>
            </p:cNvPr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6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F301-4D8E-D39D-A73E-22AD55A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Description Template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76E3-4F5F-4C55-F9C9-9A120BF43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4055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marL="0" indent="0">
              <a:buNone/>
            </a:pP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465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6F67-2BDA-AEC8-4183-15C104D4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0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44877-9B36-C4E0-9785-2B33A48C8FD0}"/>
              </a:ext>
            </a:extLst>
          </p:cNvPr>
          <p:cNvSpPr/>
          <p:nvPr/>
        </p:nvSpPr>
        <p:spPr>
          <a:xfrm>
            <a:off x="0" y="1565275"/>
            <a:ext cx="12192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CAFB0-31CC-95AE-A77E-0D35E4EA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65275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FBCB3-1167-957D-9ABC-DC613F034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685925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282C6-803B-AED7-1631-A1BDA841D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29100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35099-94F7-D49C-3403-A88284931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229100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37C3A6-0144-F5F5-4F12-61472CABA288}"/>
              </a:ext>
            </a:extLst>
          </p:cNvPr>
          <p:cNvCxnSpPr/>
          <p:nvPr/>
        </p:nvCxnSpPr>
        <p:spPr>
          <a:xfrm flipV="1">
            <a:off x="3321050" y="2684462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517566-6040-C304-3D42-3AD309427C85}"/>
              </a:ext>
            </a:extLst>
          </p:cNvPr>
          <p:cNvCxnSpPr/>
          <p:nvPr/>
        </p:nvCxnSpPr>
        <p:spPr>
          <a:xfrm flipV="1">
            <a:off x="7707313" y="2716212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5A8E6A-7EDE-A3B1-8538-5802530E445F}"/>
              </a:ext>
            </a:extLst>
          </p:cNvPr>
          <p:cNvCxnSpPr/>
          <p:nvPr/>
        </p:nvCxnSpPr>
        <p:spPr>
          <a:xfrm flipV="1">
            <a:off x="3240088" y="5292725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3FC61B-D948-0447-6CE0-FB017F1971A7}"/>
              </a:ext>
            </a:extLst>
          </p:cNvPr>
          <p:cNvCxnSpPr/>
          <p:nvPr/>
        </p:nvCxnSpPr>
        <p:spPr>
          <a:xfrm flipV="1">
            <a:off x="7662863" y="5238750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9D3465-D2CF-BBD7-CBD3-D4403AE78D25}"/>
              </a:ext>
            </a:extLst>
          </p:cNvPr>
          <p:cNvCxnSpPr/>
          <p:nvPr/>
        </p:nvCxnSpPr>
        <p:spPr>
          <a:xfrm flipV="1">
            <a:off x="2128838" y="2957512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35F6A3-142F-9E74-B432-0E00D167F16C}"/>
              </a:ext>
            </a:extLst>
          </p:cNvPr>
          <p:cNvCxnSpPr/>
          <p:nvPr/>
        </p:nvCxnSpPr>
        <p:spPr>
          <a:xfrm flipV="1">
            <a:off x="2159000" y="3286125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C04175-A2B0-4B0C-ACCB-5A66BFC5091F}"/>
              </a:ext>
            </a:extLst>
          </p:cNvPr>
          <p:cNvCxnSpPr/>
          <p:nvPr/>
        </p:nvCxnSpPr>
        <p:spPr>
          <a:xfrm flipV="1">
            <a:off x="6573838" y="2976562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EC3C4-FBF7-4690-DFC4-DB960D1C712C}"/>
              </a:ext>
            </a:extLst>
          </p:cNvPr>
          <p:cNvCxnSpPr/>
          <p:nvPr/>
        </p:nvCxnSpPr>
        <p:spPr>
          <a:xfrm flipV="1">
            <a:off x="6554788" y="3286125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079678-7142-80C0-FBBA-3FE3BFE09C1F}"/>
              </a:ext>
            </a:extLst>
          </p:cNvPr>
          <p:cNvCxnSpPr/>
          <p:nvPr/>
        </p:nvCxnSpPr>
        <p:spPr>
          <a:xfrm flipV="1">
            <a:off x="2112963" y="5546725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F5EB8C-E408-6D11-0138-12B69A47E4CF}"/>
              </a:ext>
            </a:extLst>
          </p:cNvPr>
          <p:cNvCxnSpPr/>
          <p:nvPr/>
        </p:nvCxnSpPr>
        <p:spPr>
          <a:xfrm flipV="1">
            <a:off x="6597650" y="5465762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A6FBE8-053A-4F8C-77D8-9437684142AD}"/>
              </a:ext>
            </a:extLst>
          </p:cNvPr>
          <p:cNvCxnSpPr/>
          <p:nvPr/>
        </p:nvCxnSpPr>
        <p:spPr>
          <a:xfrm flipV="1">
            <a:off x="6604000" y="5788025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62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656</Words>
  <Application>Microsoft Macintosh PowerPoint</Application>
  <PresentationFormat>Widescreen</PresentationFormat>
  <Paragraphs>91</Paragraphs>
  <Slides>16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Aptos</vt:lpstr>
      <vt:lpstr>Aptos Display</vt:lpstr>
      <vt:lpstr>Arial</vt:lpstr>
      <vt:lpstr>Office Theme</vt:lpstr>
      <vt:lpstr>Software Requirements</vt:lpstr>
      <vt:lpstr>Software Requirements</vt:lpstr>
      <vt:lpstr>Types of Requirements</vt:lpstr>
      <vt:lpstr>Types of Requirements</vt:lpstr>
      <vt:lpstr>Functional Requirements Key Problems of Interest</vt:lpstr>
      <vt:lpstr>Solution User Stories (USs)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  <vt:lpstr>Appendix: Extra Slides</vt:lpstr>
      <vt:lpstr>Requirements Problems</vt:lpstr>
      <vt:lpstr>Software Requirements SWEBOK Knowledge Area</vt:lpstr>
      <vt:lpstr>FURPS 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21</cp:revision>
  <dcterms:created xsi:type="dcterms:W3CDTF">2025-03-26T14:55:05Z</dcterms:created>
  <dcterms:modified xsi:type="dcterms:W3CDTF">2025-03-26T19:31:05Z</dcterms:modified>
</cp:coreProperties>
</file>