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73" r:id="rId17"/>
    <p:sldId id="258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78ADFF"/>
    <a:srgbClr val="407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9"/>
    <p:restoredTop sz="94756"/>
  </p:normalViewPr>
  <p:slideViewPr>
    <p:cSldViewPr snapToGrid="0">
      <p:cViewPr varScale="1">
        <p:scale>
          <a:sx n="182" d="100"/>
          <a:sy n="182" d="100"/>
        </p:scale>
        <p:origin x="11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001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7B2E8-BA64-4D42-8656-4094F249F526}" type="datetimeFigureOut">
              <a:rPr lang="en-001" smtClean="0"/>
              <a:t>02/04/2025</a:t>
            </a:fld>
            <a:endParaRPr lang="en-001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001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424D8-D678-1345-81CB-1BBAAA532D55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618347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“spiral” by Till Krech is licensed under CC BY-NC-ND 2.0 / Cropped from original</a:t>
            </a:r>
          </a:p>
          <a:p>
            <a:r>
              <a:rPr lang="en-US" dirty="0"/>
              <a:t>https://</a:t>
            </a:r>
            <a:r>
              <a:rPr lang="en-US" dirty="0" err="1"/>
              <a:t>flic.kr</a:t>
            </a:r>
            <a:r>
              <a:rPr lang="en-US" dirty="0"/>
              <a:t>/p/7u4Xr2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424D8-D678-1345-81CB-1BBAAA532D55}" type="slidenum">
              <a:rPr lang="en-001" smtClean="0"/>
              <a:t>1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040154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“University Bridge under construction, 1932” by Seattle Municipal Archives is licensed under CC BY 2.0 / Cropped from original</a:t>
            </a:r>
          </a:p>
          <a:p>
            <a:r>
              <a:rPr lang="en-US" dirty="0"/>
              <a:t>https://</a:t>
            </a:r>
            <a:r>
              <a:rPr lang="en-US" dirty="0" err="1"/>
              <a:t>flic.kr</a:t>
            </a:r>
            <a:r>
              <a:rPr lang="en-US" dirty="0"/>
              <a:t>/p/7jKWYt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424D8-D678-1345-81CB-1BBAAA532D55}" type="slidenum">
              <a:rPr lang="en-001" smtClean="0"/>
              <a:t>2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361108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“Waterfall Model” by Paul Smith / Paulsmith99 at en.wikipedia is licensed under CC BY 3.0</a:t>
            </a:r>
          </a:p>
          <a:p>
            <a:r>
              <a:rPr lang="en-US" dirty="0"/>
              <a:t>http://</a:t>
            </a:r>
            <a:r>
              <a:rPr lang="en-US" dirty="0" err="1"/>
              <a:t>en.wikipedia.org</a:t>
            </a:r>
            <a:r>
              <a:rPr lang="en-US" dirty="0"/>
              <a:t>/wiki/File:Waterfall_model_%281%29.svg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424D8-D678-1345-81CB-1BBAAA532D55}" type="slidenum">
              <a:rPr lang="en-001" smtClean="0"/>
              <a:t>4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215146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“TIME” by becosky... is licensed under CC BY-SA 2.0 / Cropped from original</a:t>
            </a:r>
          </a:p>
          <a:p>
            <a:r>
              <a:rPr lang="en-US" dirty="0"/>
              <a:t>https://</a:t>
            </a:r>
            <a:r>
              <a:rPr lang="en-US" dirty="0" err="1"/>
              <a:t>flic.kr</a:t>
            </a:r>
            <a:r>
              <a:rPr lang="en-US" dirty="0"/>
              <a:t>/p/632Ye5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424D8-D678-1345-81CB-1BBAAA532D55}" type="slidenum">
              <a:rPr lang="en-001" smtClean="0"/>
              <a:t>15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90893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0E2F-FB76-5C4C-A2D7-61FCBF73352A}" type="datetimeFigureOut">
              <a:rPr lang="en-001" smtClean="0"/>
              <a:t>02/04/2025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B33E-BD72-3349-A00B-A476F0D93F85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85675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0E2F-FB76-5C4C-A2D7-61FCBF73352A}" type="datetimeFigureOut">
              <a:rPr lang="en-001" smtClean="0"/>
              <a:t>02/04/2025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B33E-BD72-3349-A00B-A476F0D93F85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466569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0E2F-FB76-5C4C-A2D7-61FCBF73352A}" type="datetimeFigureOut">
              <a:rPr lang="en-001" smtClean="0"/>
              <a:t>02/04/2025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B33E-BD72-3349-A00B-A476F0D93F85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157873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0E2F-FB76-5C4C-A2D7-61FCBF73352A}" type="datetimeFigureOut">
              <a:rPr lang="en-001" smtClean="0"/>
              <a:t>02/04/2025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B33E-BD72-3349-A00B-A476F0D93F85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76154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0E2F-FB76-5C4C-A2D7-61FCBF73352A}" type="datetimeFigureOut">
              <a:rPr lang="en-001" smtClean="0"/>
              <a:t>02/04/2025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B33E-BD72-3349-A00B-A476F0D93F85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696677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0E2F-FB76-5C4C-A2D7-61FCBF73352A}" type="datetimeFigureOut">
              <a:rPr lang="en-001" smtClean="0"/>
              <a:t>02/04/2025</a:t>
            </a:fld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B33E-BD72-3349-A00B-A476F0D93F85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18245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0E2F-FB76-5C4C-A2D7-61FCBF73352A}" type="datetimeFigureOut">
              <a:rPr lang="en-001" smtClean="0"/>
              <a:t>02/04/2025</a:t>
            </a:fld>
            <a:endParaRPr lang="en-00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B33E-BD72-3349-A00B-A476F0D93F85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421399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0E2F-FB76-5C4C-A2D7-61FCBF73352A}" type="datetimeFigureOut">
              <a:rPr lang="en-001" smtClean="0"/>
              <a:t>02/04/2025</a:t>
            </a:fld>
            <a:endParaRPr lang="en-00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B33E-BD72-3349-A00B-A476F0D93F85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66038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0E2F-FB76-5C4C-A2D7-61FCBF73352A}" type="datetimeFigureOut">
              <a:rPr lang="en-001" smtClean="0"/>
              <a:t>02/04/2025</a:t>
            </a:fld>
            <a:endParaRPr lang="en-00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B33E-BD72-3349-A00B-A476F0D93F85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399313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0E2F-FB76-5C4C-A2D7-61FCBF73352A}" type="datetimeFigureOut">
              <a:rPr lang="en-001" smtClean="0"/>
              <a:t>02/04/2025</a:t>
            </a:fld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B33E-BD72-3349-A00B-A476F0D93F85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642882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0E2F-FB76-5C4C-A2D7-61FCBF73352A}" type="datetimeFigureOut">
              <a:rPr lang="en-001" smtClean="0"/>
              <a:t>02/04/2025</a:t>
            </a:fld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B33E-BD72-3349-A00B-A476F0D93F85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788847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28780E2F-FB76-5C4C-A2D7-61FCBF73352A}" type="datetimeFigureOut">
              <a:rPr lang="en-001" smtClean="0"/>
              <a:t>02/04/2025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415BB33E-BD72-3349-A00B-A476F0D93F85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6281660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ningpokeronline.com/" TargetMode="External"/><Relationship Id="rId2" Type="http://schemas.openxmlformats.org/officeDocument/2006/relationships/hyperlink" Target="http://youtu.be/0FbnCWWg_NY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languages.oup.com/google-dictionary-e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04340B-4EDD-F10A-C2F7-D1B40D1D7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0782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78ADFF"/>
                </a:solidFill>
              </a:rPr>
              <a:t>Software Engineering Process</a:t>
            </a:r>
            <a:endParaRPr lang="en-001" sz="6000" dirty="0">
              <a:solidFill>
                <a:srgbClr val="78ADFF"/>
              </a:solidFill>
            </a:endParaRPr>
          </a:p>
        </p:txBody>
      </p:sp>
      <p:pic>
        <p:nvPicPr>
          <p:cNvPr id="8" name="Picture 7" descr="A spiral staircase with a light coming through&#10;&#10;AI-generated content may be incorrect.">
            <a:extLst>
              <a:ext uri="{FF2B5EF4-FFF2-40B4-BE49-F238E27FC236}">
                <a16:creationId xmlns:a16="http://schemas.microsoft.com/office/drawing/2014/main" id="{42022F8C-E809-D569-30CE-F018053A37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962" b="7286"/>
          <a:stretch/>
        </p:blipFill>
        <p:spPr>
          <a:xfrm>
            <a:off x="0" y="1"/>
            <a:ext cx="12192000" cy="52688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D9D18F-5831-A878-DD5F-AD25AA510C69}"/>
              </a:ext>
            </a:extLst>
          </p:cNvPr>
          <p:cNvSpPr txBox="1"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“spiral” by Till Krech is licensed under CC BY-NC-ND 2.0 / Cropped from original</a:t>
            </a:r>
          </a:p>
        </p:txBody>
      </p:sp>
    </p:spTree>
    <p:extLst>
      <p:ext uri="{BB962C8B-B14F-4D97-AF65-F5344CB8AC3E}">
        <p14:creationId xmlns:p14="http://schemas.microsoft.com/office/powerpoint/2010/main" val="999235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C375D-8BDD-BF9A-00AC-C4B0D3506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58AF-046E-D181-19E2-7914B22CB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Iterative</a:t>
            </a:r>
            <a:r>
              <a:rPr lang="en-US" dirty="0"/>
              <a:t> &amp; Incremental Development Process</a:t>
            </a:r>
            <a:endParaRPr lang="en-001" dirty="0"/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8D424006-F2C6-080B-7899-FE08B5CCA2BC}"/>
              </a:ext>
            </a:extLst>
          </p:cNvPr>
          <p:cNvGrpSpPr>
            <a:grpSpLocks/>
          </p:cNvGrpSpPr>
          <p:nvPr/>
        </p:nvGrpSpPr>
        <p:grpSpPr bwMode="auto">
          <a:xfrm>
            <a:off x="2809422" y="1690688"/>
            <a:ext cx="7396140" cy="4331446"/>
            <a:chOff x="1126287" y="1276200"/>
            <a:chExt cx="7396720" cy="4331123"/>
          </a:xfrm>
        </p:grpSpPr>
        <p:sp>
          <p:nvSpPr>
            <p:cNvPr id="4" name="Arc 3">
              <a:extLst>
                <a:ext uri="{FF2B5EF4-FFF2-40B4-BE49-F238E27FC236}">
                  <a16:creationId xmlns:a16="http://schemas.microsoft.com/office/drawing/2014/main" id="{77DD8BC1-2FCB-7A89-4614-C3FCD2563C1B}"/>
                </a:ext>
              </a:extLst>
            </p:cNvPr>
            <p:cNvSpPr/>
            <p:nvPr/>
          </p:nvSpPr>
          <p:spPr>
            <a:xfrm>
              <a:off x="3317414" y="2052940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DFF810C9-EFFE-C16A-6D0D-F19639EC4B78}"/>
                </a:ext>
              </a:extLst>
            </p:cNvPr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07C24F43-617D-CECC-75A4-82DB7C5B45E9}"/>
                </a:ext>
              </a:extLst>
            </p:cNvPr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FD193182-3483-50D3-37D4-2AC430A66F06}"/>
                </a:ext>
              </a:extLst>
            </p:cNvPr>
            <p:cNvSpPr/>
            <p:nvPr/>
          </p:nvSpPr>
          <p:spPr>
            <a:xfrm rot="16200000">
              <a:off x="3249367" y="2052719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TextBox 28">
              <a:extLst>
                <a:ext uri="{FF2B5EF4-FFF2-40B4-BE49-F238E27FC236}">
                  <a16:creationId xmlns:a16="http://schemas.microsoft.com/office/drawing/2014/main" id="{1E9A627E-60D4-194A-0FD1-0BDABAFAEB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5585" y="3534118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 dirty="0">
                  <a:solidFill>
                    <a:srgbClr val="FFFF00"/>
                  </a:solidFill>
                </a:rPr>
                <a:t>Planning</a:t>
              </a:r>
            </a:p>
          </p:txBody>
        </p:sp>
        <p:sp>
          <p:nvSpPr>
            <p:cNvPr id="9" name="TextBox 29">
              <a:extLst>
                <a:ext uri="{FF2B5EF4-FFF2-40B4-BE49-F238E27FC236}">
                  <a16:creationId xmlns:a16="http://schemas.microsoft.com/office/drawing/2014/main" id="{AFDC24D2-B861-25C8-69D0-655FA7EF29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496044">
              <a:off x="2060968" y="1712820"/>
              <a:ext cx="1676167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10" name="TextBox 30">
              <a:extLst>
                <a:ext uri="{FF2B5EF4-FFF2-40B4-BE49-F238E27FC236}">
                  <a16:creationId xmlns:a16="http://schemas.microsoft.com/office/drawing/2014/main" id="{46FE385E-661C-2112-3418-002CFC4B9D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845984">
              <a:off x="5687902" y="1569153"/>
              <a:ext cx="1293848" cy="707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Analysis &amp;</a:t>
              </a:r>
            </a:p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11" name="TextBox 32">
              <a:extLst>
                <a:ext uri="{FF2B5EF4-FFF2-40B4-BE49-F238E27FC236}">
                  <a16:creationId xmlns:a16="http://schemas.microsoft.com/office/drawing/2014/main" id="{20DBDE1C-F397-F6FD-C9F7-275ABBD62F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2814" y="350539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FF00"/>
                  </a:solidFill>
                </a:rPr>
                <a:t>Implementation</a:t>
              </a:r>
            </a:p>
          </p:txBody>
        </p:sp>
        <p:sp>
          <p:nvSpPr>
            <p:cNvPr id="12" name="TextBox 33">
              <a:extLst>
                <a:ext uri="{FF2B5EF4-FFF2-40B4-BE49-F238E27FC236}">
                  <a16:creationId xmlns:a16="http://schemas.microsoft.com/office/drawing/2014/main" id="{C02BD538-25FB-2A71-1BD2-BD67775152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6005" y="4491674"/>
              <a:ext cx="1497002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13" name="TextBox 34">
              <a:extLst>
                <a:ext uri="{FF2B5EF4-FFF2-40B4-BE49-F238E27FC236}">
                  <a16:creationId xmlns:a16="http://schemas.microsoft.com/office/drawing/2014/main" id="{C72B7343-B511-32A7-4EF4-BFDFF693B3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437332">
              <a:off x="5838144" y="5170594"/>
              <a:ext cx="929111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14" name="TextBox 35">
              <a:extLst>
                <a:ext uri="{FF2B5EF4-FFF2-40B4-BE49-F238E27FC236}">
                  <a16:creationId xmlns:a16="http://schemas.microsoft.com/office/drawing/2014/main" id="{A43F3A7D-00FE-ED66-2A3A-E91ED2AA65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228445">
              <a:off x="2332165" y="5207242"/>
              <a:ext cx="1298854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15" name="TextBox 36">
              <a:extLst>
                <a:ext uri="{FF2B5EF4-FFF2-40B4-BE49-F238E27FC236}">
                  <a16:creationId xmlns:a16="http://schemas.microsoft.com/office/drawing/2014/main" id="{197E88F1-2B50-DC00-2B71-5B7003D5DB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6287" y="2539821"/>
              <a:ext cx="1108083" cy="707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</a:p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</p:grpSp>
      <p:sp>
        <p:nvSpPr>
          <p:cNvPr id="16" name="Arc 15">
            <a:extLst>
              <a:ext uri="{FF2B5EF4-FFF2-40B4-BE49-F238E27FC236}">
                <a16:creationId xmlns:a16="http://schemas.microsoft.com/office/drawing/2014/main" id="{D06C76E4-C981-F0BD-BB7C-5F7101EE4F06}"/>
              </a:ext>
            </a:extLst>
          </p:cNvPr>
          <p:cNvSpPr/>
          <p:nvPr/>
        </p:nvSpPr>
        <p:spPr bwMode="auto">
          <a:xfrm rot="5400000" flipV="1">
            <a:off x="2879906" y="758408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2C2AE2F0-0018-2726-984F-96DDBFAB8F4A}"/>
              </a:ext>
            </a:extLst>
          </p:cNvPr>
          <p:cNvSpPr/>
          <p:nvPr/>
        </p:nvSpPr>
        <p:spPr bwMode="auto">
          <a:xfrm rot="5400000" flipV="1">
            <a:off x="8747919" y="2402245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0D3EA1-049D-F6B4-4F68-E299A414CCAA}"/>
              </a:ext>
            </a:extLst>
          </p:cNvPr>
          <p:cNvGrpSpPr/>
          <p:nvPr/>
        </p:nvGrpSpPr>
        <p:grpSpPr>
          <a:xfrm>
            <a:off x="947384" y="1248988"/>
            <a:ext cx="4246090" cy="461665"/>
            <a:chOff x="316715" y="1009950"/>
            <a:chExt cx="4246090" cy="46166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4391F4D-91A9-391F-21F9-16FD43A65E5A}"/>
                </a:ext>
              </a:extLst>
            </p:cNvPr>
            <p:cNvGrpSpPr/>
            <p:nvPr/>
          </p:nvGrpSpPr>
          <p:grpSpPr>
            <a:xfrm>
              <a:off x="1503149" y="1009950"/>
              <a:ext cx="3059656" cy="461665"/>
              <a:chOff x="1427524" y="1009950"/>
              <a:chExt cx="3059656" cy="461665"/>
            </a:xfrm>
          </p:grpSpPr>
          <p:cxnSp>
            <p:nvCxnSpPr>
              <p:cNvPr id="21" name="Elbow Connector 20">
                <a:extLst>
                  <a:ext uri="{FF2B5EF4-FFF2-40B4-BE49-F238E27FC236}">
                    <a16:creationId xmlns:a16="http://schemas.microsoft.com/office/drawing/2014/main" id="{8AC7BBC8-ADEA-4469-1911-3B73A36E2C45}"/>
                  </a:ext>
                </a:extLst>
              </p:cNvPr>
              <p:cNvCxnSpPr/>
              <p:nvPr/>
            </p:nvCxnSpPr>
            <p:spPr>
              <a:xfrm>
                <a:off x="1427524" y="1047037"/>
                <a:ext cx="1002247" cy="207605"/>
              </a:xfrm>
              <a:prstGeom prst="bentConnector3">
                <a:avLst>
                  <a:gd name="adj1" fmla="val -762"/>
                </a:avLst>
              </a:prstGeom>
              <a:ln w="38100">
                <a:solidFill>
                  <a:srgbClr val="FF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B12DE08-0289-8E65-AB41-A1FE2C1B00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1021" y="1009950"/>
                <a:ext cx="212615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dirty="0">
                    <a:solidFill>
                      <a:srgbClr val="FF00FF"/>
                    </a:solidFill>
                  </a:rPr>
                  <a:t>repeated cycles</a:t>
                </a:r>
              </a:p>
            </p:txBody>
          </p: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172434E-DD65-AF90-B6CC-A143AB7792E3}"/>
                </a:ext>
              </a:extLst>
            </p:cNvPr>
            <p:cNvCxnSpPr>
              <a:cxnSpLocks/>
            </p:cNvCxnSpPr>
            <p:nvPr/>
          </p:nvCxnSpPr>
          <p:spPr>
            <a:xfrm>
              <a:off x="316715" y="1043088"/>
              <a:ext cx="1914115" cy="0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753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1E5E1-B46B-DD44-10F3-05EE9F4C1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F3170-6DB9-65B1-5C99-F12BC704B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&amp; </a:t>
            </a:r>
            <a:r>
              <a:rPr lang="en-US" b="1" dirty="0">
                <a:solidFill>
                  <a:srgbClr val="FFFF00"/>
                </a:solidFill>
              </a:rPr>
              <a:t>Incremental</a:t>
            </a:r>
            <a:r>
              <a:rPr lang="en-US" dirty="0"/>
              <a:t> Development Process</a:t>
            </a:r>
            <a:endParaRPr lang="en-001" dirty="0"/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5E2D61B1-2AF0-7E18-B86C-A21F2EE98C43}"/>
              </a:ext>
            </a:extLst>
          </p:cNvPr>
          <p:cNvGrpSpPr>
            <a:grpSpLocks/>
          </p:cNvGrpSpPr>
          <p:nvPr/>
        </p:nvGrpSpPr>
        <p:grpSpPr bwMode="auto">
          <a:xfrm>
            <a:off x="2809422" y="1690688"/>
            <a:ext cx="7396140" cy="4331446"/>
            <a:chOff x="1126287" y="1276200"/>
            <a:chExt cx="7396720" cy="4331123"/>
          </a:xfrm>
        </p:grpSpPr>
        <p:sp>
          <p:nvSpPr>
            <p:cNvPr id="4" name="Arc 3">
              <a:extLst>
                <a:ext uri="{FF2B5EF4-FFF2-40B4-BE49-F238E27FC236}">
                  <a16:creationId xmlns:a16="http://schemas.microsoft.com/office/drawing/2014/main" id="{D7C14A53-2069-7E86-6798-2DBD59313ADB}"/>
                </a:ext>
              </a:extLst>
            </p:cNvPr>
            <p:cNvSpPr/>
            <p:nvPr/>
          </p:nvSpPr>
          <p:spPr>
            <a:xfrm>
              <a:off x="3317414" y="2052940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5C759B3C-495D-A317-E786-3D04CEC0DCB2}"/>
                </a:ext>
              </a:extLst>
            </p:cNvPr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098405E7-70D4-D67D-E72D-B4EF7F1D99AD}"/>
                </a:ext>
              </a:extLst>
            </p:cNvPr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863687EE-0F4C-7284-CDB0-37BA87B4F145}"/>
                </a:ext>
              </a:extLst>
            </p:cNvPr>
            <p:cNvSpPr/>
            <p:nvPr/>
          </p:nvSpPr>
          <p:spPr>
            <a:xfrm rot="16200000">
              <a:off x="3249367" y="2052719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TextBox 28">
              <a:extLst>
                <a:ext uri="{FF2B5EF4-FFF2-40B4-BE49-F238E27FC236}">
                  <a16:creationId xmlns:a16="http://schemas.microsoft.com/office/drawing/2014/main" id="{5EFD5EA2-0D14-BF6E-A794-7FC5748F48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5585" y="3534118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 dirty="0">
                  <a:solidFill>
                    <a:srgbClr val="FFFF00"/>
                  </a:solidFill>
                </a:rPr>
                <a:t>Planning</a:t>
              </a:r>
            </a:p>
          </p:txBody>
        </p:sp>
        <p:sp>
          <p:nvSpPr>
            <p:cNvPr id="9" name="TextBox 29">
              <a:extLst>
                <a:ext uri="{FF2B5EF4-FFF2-40B4-BE49-F238E27FC236}">
                  <a16:creationId xmlns:a16="http://schemas.microsoft.com/office/drawing/2014/main" id="{0B5764B7-9B1A-B35D-4C91-60301001FC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496044">
              <a:off x="2060968" y="1712820"/>
              <a:ext cx="1676167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10" name="TextBox 30">
              <a:extLst>
                <a:ext uri="{FF2B5EF4-FFF2-40B4-BE49-F238E27FC236}">
                  <a16:creationId xmlns:a16="http://schemas.microsoft.com/office/drawing/2014/main" id="{D3E35D49-569F-5B9C-70AD-8CED29AAC3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845984">
              <a:off x="5687902" y="1569153"/>
              <a:ext cx="1293848" cy="707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Analysis &amp;</a:t>
              </a:r>
            </a:p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11" name="TextBox 32">
              <a:extLst>
                <a:ext uri="{FF2B5EF4-FFF2-40B4-BE49-F238E27FC236}">
                  <a16:creationId xmlns:a16="http://schemas.microsoft.com/office/drawing/2014/main" id="{16533B7F-BB3C-68DF-6515-486040E9DB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2814" y="350539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FF00"/>
                  </a:solidFill>
                </a:rPr>
                <a:t>Implementation</a:t>
              </a:r>
            </a:p>
          </p:txBody>
        </p:sp>
        <p:sp>
          <p:nvSpPr>
            <p:cNvPr id="12" name="TextBox 33">
              <a:extLst>
                <a:ext uri="{FF2B5EF4-FFF2-40B4-BE49-F238E27FC236}">
                  <a16:creationId xmlns:a16="http://schemas.microsoft.com/office/drawing/2014/main" id="{81C0DDA0-7117-2572-445F-1B003F04DF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6005" y="4491674"/>
              <a:ext cx="1497002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13" name="TextBox 34">
              <a:extLst>
                <a:ext uri="{FF2B5EF4-FFF2-40B4-BE49-F238E27FC236}">
                  <a16:creationId xmlns:a16="http://schemas.microsoft.com/office/drawing/2014/main" id="{CCD0461F-0DBC-C0D4-6B9F-7B0A1FCEC7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437332">
              <a:off x="5838144" y="5170594"/>
              <a:ext cx="929111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14" name="TextBox 35">
              <a:extLst>
                <a:ext uri="{FF2B5EF4-FFF2-40B4-BE49-F238E27FC236}">
                  <a16:creationId xmlns:a16="http://schemas.microsoft.com/office/drawing/2014/main" id="{F9E6E1DD-83C6-F2CD-AF0E-20037F50E0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228445">
              <a:off x="2332165" y="5207242"/>
              <a:ext cx="1298854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15" name="TextBox 36">
              <a:extLst>
                <a:ext uri="{FF2B5EF4-FFF2-40B4-BE49-F238E27FC236}">
                  <a16:creationId xmlns:a16="http://schemas.microsoft.com/office/drawing/2014/main" id="{CE9842D2-E4F7-B6FD-EEE7-0A4488EFDA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6287" y="2539821"/>
              <a:ext cx="1108083" cy="707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</a:p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</p:grpSp>
      <p:sp>
        <p:nvSpPr>
          <p:cNvPr id="16" name="Arc 15">
            <a:extLst>
              <a:ext uri="{FF2B5EF4-FFF2-40B4-BE49-F238E27FC236}">
                <a16:creationId xmlns:a16="http://schemas.microsoft.com/office/drawing/2014/main" id="{96719B2E-804C-3D19-915A-AEE1CEE28B3D}"/>
              </a:ext>
            </a:extLst>
          </p:cNvPr>
          <p:cNvSpPr/>
          <p:nvPr/>
        </p:nvSpPr>
        <p:spPr bwMode="auto">
          <a:xfrm rot="5400000" flipV="1">
            <a:off x="2879906" y="758408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840C0770-3FBB-CC7B-B684-645008B37E84}"/>
              </a:ext>
            </a:extLst>
          </p:cNvPr>
          <p:cNvSpPr/>
          <p:nvPr/>
        </p:nvSpPr>
        <p:spPr bwMode="auto">
          <a:xfrm rot="5400000" flipV="1">
            <a:off x="8747919" y="2402245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8E4C28-FB7D-D316-B61F-63C84ADC740E}"/>
              </a:ext>
            </a:extLst>
          </p:cNvPr>
          <p:cNvGrpSpPr/>
          <p:nvPr/>
        </p:nvGrpSpPr>
        <p:grpSpPr>
          <a:xfrm>
            <a:off x="3330056" y="1244203"/>
            <a:ext cx="6950204" cy="461665"/>
            <a:chOff x="-295416" y="1009950"/>
            <a:chExt cx="6950204" cy="46166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A30F51D-9469-6064-9F0C-13D61F01F383}"/>
                </a:ext>
              </a:extLst>
            </p:cNvPr>
            <p:cNvGrpSpPr/>
            <p:nvPr/>
          </p:nvGrpSpPr>
          <p:grpSpPr>
            <a:xfrm>
              <a:off x="1503149" y="1009950"/>
              <a:ext cx="5151639" cy="461665"/>
              <a:chOff x="1427524" y="1009950"/>
              <a:chExt cx="5151639" cy="461665"/>
            </a:xfrm>
          </p:grpSpPr>
          <p:cxnSp>
            <p:nvCxnSpPr>
              <p:cNvPr id="21" name="Elbow Connector 20">
                <a:extLst>
                  <a:ext uri="{FF2B5EF4-FFF2-40B4-BE49-F238E27FC236}">
                    <a16:creationId xmlns:a16="http://schemas.microsoft.com/office/drawing/2014/main" id="{89E378FC-B5D9-F3AF-9CA1-52065B3A8FAE}"/>
                  </a:ext>
                </a:extLst>
              </p:cNvPr>
              <p:cNvCxnSpPr/>
              <p:nvPr/>
            </p:nvCxnSpPr>
            <p:spPr>
              <a:xfrm>
                <a:off x="1427524" y="1047037"/>
                <a:ext cx="1002247" cy="207605"/>
              </a:xfrm>
              <a:prstGeom prst="bentConnector3">
                <a:avLst>
                  <a:gd name="adj1" fmla="val -762"/>
                </a:avLst>
              </a:prstGeom>
              <a:ln w="38100">
                <a:solidFill>
                  <a:srgbClr val="FF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01775C-98E8-B777-8886-3C60258B90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1021" y="1009950"/>
                <a:ext cx="421814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dirty="0">
                    <a:solidFill>
                      <a:srgbClr val="FF00FF"/>
                    </a:solidFill>
                  </a:rPr>
                  <a:t>build up small portions at a time</a:t>
                </a:r>
              </a:p>
            </p:txBody>
          </p: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CCE78CD-0244-195A-6A4A-95477F256081}"/>
                </a:ext>
              </a:extLst>
            </p:cNvPr>
            <p:cNvCxnSpPr>
              <a:cxnSpLocks/>
            </p:cNvCxnSpPr>
            <p:nvPr/>
          </p:nvCxnSpPr>
          <p:spPr>
            <a:xfrm>
              <a:off x="-295416" y="1043088"/>
              <a:ext cx="2833521" cy="0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208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D7785-4F6C-9363-5BE0-A89008AAD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38992-C53A-C47C-6BDC-962CFAFA9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&amp; Incremental Development Process</a:t>
            </a:r>
            <a:endParaRPr lang="en-001" dirty="0"/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12C2AC64-1FF5-3881-76D8-33854A39CC2E}"/>
              </a:ext>
            </a:extLst>
          </p:cNvPr>
          <p:cNvGrpSpPr>
            <a:grpSpLocks/>
          </p:cNvGrpSpPr>
          <p:nvPr/>
        </p:nvGrpSpPr>
        <p:grpSpPr bwMode="auto">
          <a:xfrm>
            <a:off x="2809422" y="1690688"/>
            <a:ext cx="7396140" cy="4331446"/>
            <a:chOff x="1126287" y="1276200"/>
            <a:chExt cx="7396720" cy="4331123"/>
          </a:xfrm>
        </p:grpSpPr>
        <p:sp>
          <p:nvSpPr>
            <p:cNvPr id="4" name="Arc 3">
              <a:extLst>
                <a:ext uri="{FF2B5EF4-FFF2-40B4-BE49-F238E27FC236}">
                  <a16:creationId xmlns:a16="http://schemas.microsoft.com/office/drawing/2014/main" id="{E9241B42-787E-E2E6-D8EB-0BB2D81ECC65}"/>
                </a:ext>
              </a:extLst>
            </p:cNvPr>
            <p:cNvSpPr/>
            <p:nvPr/>
          </p:nvSpPr>
          <p:spPr>
            <a:xfrm>
              <a:off x="3317414" y="2052940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E4B976AE-8A89-7CF5-A7E2-B43244EE4D28}"/>
                </a:ext>
              </a:extLst>
            </p:cNvPr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B61E7CAB-F5F6-E363-0840-F24E72F48E54}"/>
                </a:ext>
              </a:extLst>
            </p:cNvPr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1DB79F14-52F4-1D40-5C4C-FA571D5D985D}"/>
                </a:ext>
              </a:extLst>
            </p:cNvPr>
            <p:cNvSpPr/>
            <p:nvPr/>
          </p:nvSpPr>
          <p:spPr>
            <a:xfrm rot="16200000">
              <a:off x="3249367" y="2052719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TextBox 28">
              <a:extLst>
                <a:ext uri="{FF2B5EF4-FFF2-40B4-BE49-F238E27FC236}">
                  <a16:creationId xmlns:a16="http://schemas.microsoft.com/office/drawing/2014/main" id="{AAD47019-1988-C375-F367-FE904C3DB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5585" y="3534118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 dirty="0">
                  <a:solidFill>
                    <a:srgbClr val="FFFF00"/>
                  </a:solidFill>
                </a:rPr>
                <a:t>Planning</a:t>
              </a:r>
            </a:p>
          </p:txBody>
        </p:sp>
        <p:sp>
          <p:nvSpPr>
            <p:cNvPr id="9" name="TextBox 29">
              <a:extLst>
                <a:ext uri="{FF2B5EF4-FFF2-40B4-BE49-F238E27FC236}">
                  <a16:creationId xmlns:a16="http://schemas.microsoft.com/office/drawing/2014/main" id="{E2AB6AC2-278B-E745-15EE-880C2B289C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496044">
              <a:off x="2060968" y="1712820"/>
              <a:ext cx="1676167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10" name="TextBox 30">
              <a:extLst>
                <a:ext uri="{FF2B5EF4-FFF2-40B4-BE49-F238E27FC236}">
                  <a16:creationId xmlns:a16="http://schemas.microsoft.com/office/drawing/2014/main" id="{2C96973B-8541-5069-B725-4C5FF7DE88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845984">
              <a:off x="5687902" y="1569153"/>
              <a:ext cx="1293848" cy="707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Analysis &amp;</a:t>
              </a:r>
            </a:p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11" name="TextBox 32">
              <a:extLst>
                <a:ext uri="{FF2B5EF4-FFF2-40B4-BE49-F238E27FC236}">
                  <a16:creationId xmlns:a16="http://schemas.microsoft.com/office/drawing/2014/main" id="{A21A8DC5-D836-77E3-07B1-9867601ED4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2814" y="350539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FF00"/>
                  </a:solidFill>
                </a:rPr>
                <a:t>Implementation</a:t>
              </a:r>
            </a:p>
          </p:txBody>
        </p:sp>
        <p:sp>
          <p:nvSpPr>
            <p:cNvPr id="12" name="TextBox 33">
              <a:extLst>
                <a:ext uri="{FF2B5EF4-FFF2-40B4-BE49-F238E27FC236}">
                  <a16:creationId xmlns:a16="http://schemas.microsoft.com/office/drawing/2014/main" id="{1011F928-22EF-6F63-E3B0-5F9F69B7E7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6005" y="4491674"/>
              <a:ext cx="1497002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13" name="TextBox 34">
              <a:extLst>
                <a:ext uri="{FF2B5EF4-FFF2-40B4-BE49-F238E27FC236}">
                  <a16:creationId xmlns:a16="http://schemas.microsoft.com/office/drawing/2014/main" id="{62DFEF6F-187A-6E14-81A3-5ACF43259F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437332">
              <a:off x="5838144" y="5170594"/>
              <a:ext cx="929111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14" name="TextBox 35">
              <a:extLst>
                <a:ext uri="{FF2B5EF4-FFF2-40B4-BE49-F238E27FC236}">
                  <a16:creationId xmlns:a16="http://schemas.microsoft.com/office/drawing/2014/main" id="{87E7E03D-6F09-C5F1-0773-8A4A6AF394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228445">
              <a:off x="2332165" y="5207242"/>
              <a:ext cx="1298854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15" name="TextBox 36">
              <a:extLst>
                <a:ext uri="{FF2B5EF4-FFF2-40B4-BE49-F238E27FC236}">
                  <a16:creationId xmlns:a16="http://schemas.microsoft.com/office/drawing/2014/main" id="{9C2D955D-AD98-F5B1-A917-9F97BFB84C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6287" y="2539821"/>
              <a:ext cx="1108083" cy="707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</a:p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</p:grpSp>
      <p:sp>
        <p:nvSpPr>
          <p:cNvPr id="16" name="Arc 15">
            <a:extLst>
              <a:ext uri="{FF2B5EF4-FFF2-40B4-BE49-F238E27FC236}">
                <a16:creationId xmlns:a16="http://schemas.microsoft.com/office/drawing/2014/main" id="{5A7DB21A-F2A3-81A9-C6A7-BECE32EB1670}"/>
              </a:ext>
            </a:extLst>
          </p:cNvPr>
          <p:cNvSpPr/>
          <p:nvPr/>
        </p:nvSpPr>
        <p:spPr bwMode="auto">
          <a:xfrm rot="5400000" flipV="1">
            <a:off x="2879906" y="758408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75BA8070-5D91-0D52-160A-58400C7767C8}"/>
              </a:ext>
            </a:extLst>
          </p:cNvPr>
          <p:cNvSpPr/>
          <p:nvPr/>
        </p:nvSpPr>
        <p:spPr bwMode="auto">
          <a:xfrm rot="5400000" flipV="1">
            <a:off x="8747919" y="2402245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AB3343-6348-93EC-8DEF-995CF70BB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130" y="4381748"/>
            <a:ext cx="218361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FF00FF"/>
                </a:solidFill>
              </a:rPr>
              <a:t>Where are</a:t>
            </a:r>
          </a:p>
          <a:p>
            <a:pPr algn="ctr" eaLnBrk="1" hangingPunct="1"/>
            <a:r>
              <a:rPr lang="en-US" altLang="en-US" sz="3200" dirty="0">
                <a:solidFill>
                  <a:srgbClr val="FF00FF"/>
                </a:solidFill>
              </a:rPr>
              <a:t>feedback</a:t>
            </a:r>
          </a:p>
          <a:p>
            <a:pPr algn="ctr" eaLnBrk="1" hangingPunct="1"/>
            <a:r>
              <a:rPr lang="en-US" altLang="en-US" sz="3200" dirty="0">
                <a:solidFill>
                  <a:srgbClr val="FF00FF"/>
                </a:solidFill>
              </a:rPr>
              <a:t>&amp;</a:t>
            </a:r>
          </a:p>
          <a:p>
            <a:pPr algn="ctr" eaLnBrk="1" hangingPunct="1"/>
            <a:r>
              <a:rPr lang="en-US" altLang="en-US" sz="3200" dirty="0">
                <a:solidFill>
                  <a:srgbClr val="FF00FF"/>
                </a:solidFill>
              </a:rPr>
              <a:t>adaptation?</a:t>
            </a:r>
          </a:p>
        </p:txBody>
      </p:sp>
    </p:spTree>
    <p:extLst>
      <p:ext uri="{BB962C8B-B14F-4D97-AF65-F5344CB8AC3E}">
        <p14:creationId xmlns:p14="http://schemas.microsoft.com/office/powerpoint/2010/main" val="160962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9ACC8-967D-60ED-86B1-9AA35FAA8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E6CAA-C54B-9751-447D-60AC551FF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&amp; Incremental Development Process</a:t>
            </a:r>
            <a:endParaRPr lang="en-001" dirty="0"/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1D5C3C8D-EC3F-1F87-BF76-0999C60F6F93}"/>
              </a:ext>
            </a:extLst>
          </p:cNvPr>
          <p:cNvGrpSpPr>
            <a:grpSpLocks/>
          </p:cNvGrpSpPr>
          <p:nvPr/>
        </p:nvGrpSpPr>
        <p:grpSpPr bwMode="auto">
          <a:xfrm>
            <a:off x="2809422" y="1690688"/>
            <a:ext cx="7396140" cy="4331446"/>
            <a:chOff x="1126287" y="1276200"/>
            <a:chExt cx="7396720" cy="4331123"/>
          </a:xfrm>
        </p:grpSpPr>
        <p:sp>
          <p:nvSpPr>
            <p:cNvPr id="4" name="Arc 3">
              <a:extLst>
                <a:ext uri="{FF2B5EF4-FFF2-40B4-BE49-F238E27FC236}">
                  <a16:creationId xmlns:a16="http://schemas.microsoft.com/office/drawing/2014/main" id="{3ECD9E78-1E6F-4297-B772-57EEF60479B0}"/>
                </a:ext>
              </a:extLst>
            </p:cNvPr>
            <p:cNvSpPr/>
            <p:nvPr/>
          </p:nvSpPr>
          <p:spPr>
            <a:xfrm>
              <a:off x="3317414" y="2052940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6C26FEC7-6C73-C024-9E7A-F518419370A6}"/>
                </a:ext>
              </a:extLst>
            </p:cNvPr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C80C142D-87B7-E6F8-0F24-C83A717C6776}"/>
                </a:ext>
              </a:extLst>
            </p:cNvPr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6E207DDF-01D1-D782-2673-27401E214B40}"/>
                </a:ext>
              </a:extLst>
            </p:cNvPr>
            <p:cNvSpPr/>
            <p:nvPr/>
          </p:nvSpPr>
          <p:spPr>
            <a:xfrm rot="16200000">
              <a:off x="3249367" y="2052719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TextBox 28">
              <a:extLst>
                <a:ext uri="{FF2B5EF4-FFF2-40B4-BE49-F238E27FC236}">
                  <a16:creationId xmlns:a16="http://schemas.microsoft.com/office/drawing/2014/main" id="{A742B656-5DA7-D9BC-627C-648D8FA108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5585" y="3534118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 dirty="0">
                  <a:solidFill>
                    <a:srgbClr val="FFFF00"/>
                  </a:solidFill>
                </a:rPr>
                <a:t>Planning</a:t>
              </a:r>
            </a:p>
          </p:txBody>
        </p:sp>
        <p:sp>
          <p:nvSpPr>
            <p:cNvPr id="9" name="TextBox 29">
              <a:extLst>
                <a:ext uri="{FF2B5EF4-FFF2-40B4-BE49-F238E27FC236}">
                  <a16:creationId xmlns:a16="http://schemas.microsoft.com/office/drawing/2014/main" id="{4651F000-995B-E3DF-B461-FCC5B1DB82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496044">
              <a:off x="2060968" y="1712820"/>
              <a:ext cx="1676167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10" name="TextBox 30">
              <a:extLst>
                <a:ext uri="{FF2B5EF4-FFF2-40B4-BE49-F238E27FC236}">
                  <a16:creationId xmlns:a16="http://schemas.microsoft.com/office/drawing/2014/main" id="{9E702EBB-BBE6-EA22-D220-E816A88AEE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845984">
              <a:off x="5687902" y="1569153"/>
              <a:ext cx="1293848" cy="707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Analysis &amp;</a:t>
              </a:r>
            </a:p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11" name="TextBox 32">
              <a:extLst>
                <a:ext uri="{FF2B5EF4-FFF2-40B4-BE49-F238E27FC236}">
                  <a16:creationId xmlns:a16="http://schemas.microsoft.com/office/drawing/2014/main" id="{9BA48117-6AD2-44F4-10CC-4EDB840E8E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2814" y="350539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FF00"/>
                  </a:solidFill>
                </a:rPr>
                <a:t>Implementation</a:t>
              </a:r>
            </a:p>
          </p:txBody>
        </p:sp>
        <p:sp>
          <p:nvSpPr>
            <p:cNvPr id="12" name="TextBox 33">
              <a:extLst>
                <a:ext uri="{FF2B5EF4-FFF2-40B4-BE49-F238E27FC236}">
                  <a16:creationId xmlns:a16="http://schemas.microsoft.com/office/drawing/2014/main" id="{ED666C9C-A2A3-C326-A199-F29D51D34D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6005" y="4491674"/>
              <a:ext cx="1497002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13" name="TextBox 34">
              <a:extLst>
                <a:ext uri="{FF2B5EF4-FFF2-40B4-BE49-F238E27FC236}">
                  <a16:creationId xmlns:a16="http://schemas.microsoft.com/office/drawing/2014/main" id="{082A336E-9735-9784-B45F-C58101EBCE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437332">
              <a:off x="5838144" y="5170594"/>
              <a:ext cx="929111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14" name="TextBox 35">
              <a:extLst>
                <a:ext uri="{FF2B5EF4-FFF2-40B4-BE49-F238E27FC236}">
                  <a16:creationId xmlns:a16="http://schemas.microsoft.com/office/drawing/2014/main" id="{F4A201F5-381E-99A3-5C33-385369139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228445">
              <a:off x="2332165" y="5207242"/>
              <a:ext cx="1298854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15" name="TextBox 36">
              <a:extLst>
                <a:ext uri="{FF2B5EF4-FFF2-40B4-BE49-F238E27FC236}">
                  <a16:creationId xmlns:a16="http://schemas.microsoft.com/office/drawing/2014/main" id="{6C67C6C4-6065-BFE3-49C4-0A79F80623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6287" y="2539821"/>
              <a:ext cx="1108083" cy="707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</a:p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</p:grpSp>
      <p:sp>
        <p:nvSpPr>
          <p:cNvPr id="16" name="Arc 15">
            <a:extLst>
              <a:ext uri="{FF2B5EF4-FFF2-40B4-BE49-F238E27FC236}">
                <a16:creationId xmlns:a16="http://schemas.microsoft.com/office/drawing/2014/main" id="{5C293276-A991-5FB4-FA82-53589487DD88}"/>
              </a:ext>
            </a:extLst>
          </p:cNvPr>
          <p:cNvSpPr/>
          <p:nvPr/>
        </p:nvSpPr>
        <p:spPr bwMode="auto">
          <a:xfrm rot="5400000" flipV="1">
            <a:off x="2879906" y="758408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5B5A4BAA-DE44-EAAB-3A56-3F3C1BC5A0EC}"/>
              </a:ext>
            </a:extLst>
          </p:cNvPr>
          <p:cNvSpPr/>
          <p:nvPr/>
        </p:nvSpPr>
        <p:spPr bwMode="auto">
          <a:xfrm rot="5400000" flipV="1">
            <a:off x="8747919" y="2402245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0BEECDC-0668-26EC-C0F0-76454D781545}"/>
              </a:ext>
            </a:extLst>
          </p:cNvPr>
          <p:cNvGrpSpPr>
            <a:grpSpLocks/>
          </p:cNvGrpSpPr>
          <p:nvPr/>
        </p:nvGrpSpPr>
        <p:grpSpPr bwMode="auto">
          <a:xfrm>
            <a:off x="2489557" y="3177684"/>
            <a:ext cx="7559675" cy="2190350"/>
            <a:chOff x="874565" y="2931244"/>
            <a:chExt cx="7559599" cy="219020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C013CDD-ECA3-915B-2E13-D594DFFC649F}"/>
                </a:ext>
              </a:extLst>
            </p:cNvPr>
            <p:cNvCxnSpPr/>
            <p:nvPr/>
          </p:nvCxnSpPr>
          <p:spPr>
            <a:xfrm>
              <a:off x="874565" y="4149906"/>
              <a:ext cx="7559599" cy="0"/>
            </a:xfrm>
            <a:prstGeom prst="line">
              <a:avLst/>
            </a:prstGeom>
            <a:ln w="76200" cmpd="sng">
              <a:solidFill>
                <a:srgbClr val="FF00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3">
              <a:extLst>
                <a:ext uri="{FF2B5EF4-FFF2-40B4-BE49-F238E27FC236}">
                  <a16:creationId xmlns:a16="http://schemas.microsoft.com/office/drawing/2014/main" id="{B9DAF909-118C-4FE4-62B2-3876879C7B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8627" y="4536713"/>
              <a:ext cx="1762004" cy="584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3200" dirty="0">
                  <a:solidFill>
                    <a:srgbClr val="FF00FF"/>
                  </a:solidFill>
                </a:rPr>
                <a:t>Feedback</a:t>
              </a:r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93BB5E72-5679-E699-5306-C7B6464CC1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1573" y="2931244"/>
              <a:ext cx="2036115" cy="584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3200" dirty="0">
                  <a:solidFill>
                    <a:srgbClr val="FF00FF"/>
                  </a:solidFill>
                </a:rPr>
                <a:t>Adaptation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992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79EFD-22A3-6AC1-A53B-4CEBF53C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Iterative &amp; Incremental Development:</a:t>
            </a:r>
            <a:br>
              <a:rPr lang="en-US" sz="32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4400" b="1" i="0" u="none" strike="noStrike" kern="1200" baseline="0" dirty="0">
                <a:solidFill>
                  <a:srgbClr val="FFFF00"/>
                </a:solidFill>
                <a:latin typeface="Calibri" panose="020F0502020204030204" pitchFamily="34" charset="0"/>
              </a:rPr>
              <a:t>Key Benefits</a:t>
            </a:r>
            <a:endParaRPr lang="en-001" sz="3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B47AD-080E-55FD-B8AD-56D07FC03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Visible </a:t>
            </a:r>
            <a:r>
              <a:rPr lang="en-US" altLang="en-US" b="1" dirty="0">
                <a:solidFill>
                  <a:srgbClr val="FFFF00"/>
                </a:solidFill>
                <a:ea typeface="ＭＳ Ｐゴシック" charset="-128"/>
              </a:rPr>
              <a:t>early progress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No “analysis paralysis”</a:t>
            </a:r>
          </a:p>
          <a:p>
            <a:pPr eaLnBrk="1" hangingPunct="1">
              <a:spcBef>
                <a:spcPts val="2200"/>
              </a:spcBef>
              <a:buClr>
                <a:schemeClr val="tx1"/>
              </a:buClr>
            </a:pPr>
            <a:r>
              <a:rPr lang="en-US" altLang="en-US" b="1" dirty="0">
                <a:solidFill>
                  <a:srgbClr val="FFFF00"/>
                </a:solidFill>
                <a:ea typeface="ＭＳ Ｐゴシック" charset="-128"/>
              </a:rPr>
              <a:t>Fail fast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Catch changing requirements quickly</a:t>
            </a:r>
          </a:p>
          <a:p>
            <a:pPr>
              <a:spcBef>
                <a:spcPts val="2200"/>
              </a:spcBef>
              <a:buClr>
                <a:schemeClr val="tx1"/>
              </a:buClr>
            </a:pPr>
            <a:r>
              <a:rPr lang="en-US" altLang="en-US" b="1" dirty="0">
                <a:solidFill>
                  <a:srgbClr val="FFFF00"/>
                </a:solidFill>
                <a:ea typeface="ＭＳ Ｐゴシック" charset="-128"/>
              </a:rPr>
              <a:t>Course correct</a:t>
            </a:r>
            <a:r>
              <a:rPr lang="en-US" altLang="en-US" dirty="0">
                <a:ea typeface="ＭＳ Ｐゴシック" charset="-128"/>
              </a:rPr>
              <a:t> quickly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Reduce wasted effort</a:t>
            </a:r>
          </a:p>
          <a:p>
            <a:pPr eaLnBrk="1" hangingPunct="1">
              <a:spcBef>
                <a:spcPts val="2200"/>
              </a:spcBef>
            </a:pPr>
            <a:r>
              <a:rPr lang="en-US" altLang="en-US" dirty="0">
                <a:ea typeface="ＭＳ Ｐゴシック" charset="-128"/>
              </a:rPr>
              <a:t>Iterative </a:t>
            </a:r>
            <a:r>
              <a:rPr lang="en-US" altLang="en-US" b="1" dirty="0">
                <a:solidFill>
                  <a:srgbClr val="FFFF00"/>
                </a:solidFill>
                <a:ea typeface="ＭＳ Ｐゴシック" charset="-128"/>
              </a:rPr>
              <a:t>process improvement</a:t>
            </a:r>
          </a:p>
        </p:txBody>
      </p:sp>
    </p:spTree>
    <p:extLst>
      <p:ext uri="{BB962C8B-B14F-4D97-AF65-F5344CB8AC3E}">
        <p14:creationId xmlns:p14="http://schemas.microsoft.com/office/powerpoint/2010/main" val="2395306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9D70AB-C8F0-6F62-976E-137A4BE5F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67066" cy="1325563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Iteration Length?</a:t>
            </a:r>
            <a:endParaRPr lang="en-00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0528F2-2F28-1ABF-8EE7-3529F4A8D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67066" cy="4351338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Short is good</a:t>
            </a:r>
          </a:p>
          <a:p>
            <a:pPr eaLnBrk="1" hangingPunct="1"/>
            <a:r>
              <a:rPr lang="en-US" altLang="en-US" b="1" dirty="0">
                <a:solidFill>
                  <a:srgbClr val="FFFF00"/>
                </a:solidFill>
                <a:ea typeface="ＭＳ Ｐゴシック" charset="-128"/>
              </a:rPr>
              <a:t>2 to 6 weeks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1 is too short for good feedback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Too long undermines benefits</a:t>
            </a:r>
          </a:p>
        </p:txBody>
      </p:sp>
      <p:pic>
        <p:nvPicPr>
          <p:cNvPr id="8" name="Picture 7" descr="A close-up of a clock&#10;&#10;AI-generated content may be incorrect.">
            <a:extLst>
              <a:ext uri="{FF2B5EF4-FFF2-40B4-BE49-F238E27FC236}">
                <a16:creationId xmlns:a16="http://schemas.microsoft.com/office/drawing/2014/main" id="{E96B838F-4C14-6C44-34F6-5AD8E6C74A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150" r="16096"/>
          <a:stretch/>
        </p:blipFill>
        <p:spPr>
          <a:xfrm>
            <a:off x="6550925" y="6823"/>
            <a:ext cx="5641075" cy="68511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7180B6-4AEC-43EB-A92A-65B68C9153F4}"/>
              </a:ext>
            </a:extLst>
          </p:cNvPr>
          <p:cNvSpPr txBox="1"/>
          <p:nvPr/>
        </p:nvSpPr>
        <p:spPr>
          <a:xfrm>
            <a:off x="0" y="6574178"/>
            <a:ext cx="6550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“TIME” by becosky... is licensed under CC BY-SA 2.0 / Cropped from original</a:t>
            </a:r>
          </a:p>
        </p:txBody>
      </p:sp>
    </p:spTree>
    <p:extLst>
      <p:ext uri="{BB962C8B-B14F-4D97-AF65-F5344CB8AC3E}">
        <p14:creationId xmlns:p14="http://schemas.microsoft.com/office/powerpoint/2010/main" val="2392401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CD3F1-184B-E047-80DE-343D7876A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86929-B764-C822-E245-F8AA52A7B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Our Project Iterations?</a:t>
            </a:r>
            <a:endParaRPr lang="en-001" dirty="0"/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8605315F-A67E-050A-CFA1-F4AFD85E237C}"/>
              </a:ext>
            </a:extLst>
          </p:cNvPr>
          <p:cNvGrpSpPr>
            <a:grpSpLocks/>
          </p:cNvGrpSpPr>
          <p:nvPr/>
        </p:nvGrpSpPr>
        <p:grpSpPr bwMode="auto">
          <a:xfrm>
            <a:off x="2809422" y="1690688"/>
            <a:ext cx="7396140" cy="4331446"/>
            <a:chOff x="1126287" y="1276200"/>
            <a:chExt cx="7396720" cy="4331123"/>
          </a:xfrm>
        </p:grpSpPr>
        <p:sp>
          <p:nvSpPr>
            <p:cNvPr id="4" name="Arc 3">
              <a:extLst>
                <a:ext uri="{FF2B5EF4-FFF2-40B4-BE49-F238E27FC236}">
                  <a16:creationId xmlns:a16="http://schemas.microsoft.com/office/drawing/2014/main" id="{E15285A2-A0B7-3A40-8ED3-9BCA7B649F44}"/>
                </a:ext>
              </a:extLst>
            </p:cNvPr>
            <p:cNvSpPr/>
            <p:nvPr/>
          </p:nvSpPr>
          <p:spPr>
            <a:xfrm>
              <a:off x="3317414" y="2052940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9344470B-C391-FF2A-27D4-5C3EF0F0DB28}"/>
                </a:ext>
              </a:extLst>
            </p:cNvPr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53EE17D9-4E95-0669-DB1F-AABDD585ABA0}"/>
                </a:ext>
              </a:extLst>
            </p:cNvPr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F2785EA1-31C4-B319-6399-AD1376D3D5F8}"/>
                </a:ext>
              </a:extLst>
            </p:cNvPr>
            <p:cNvSpPr/>
            <p:nvPr/>
          </p:nvSpPr>
          <p:spPr>
            <a:xfrm rot="16200000">
              <a:off x="3249367" y="2052719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TextBox 28">
              <a:extLst>
                <a:ext uri="{FF2B5EF4-FFF2-40B4-BE49-F238E27FC236}">
                  <a16:creationId xmlns:a16="http://schemas.microsoft.com/office/drawing/2014/main" id="{D829018E-74E7-AA49-E6BF-E7178E3AC5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5585" y="3534118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 dirty="0">
                  <a:solidFill>
                    <a:srgbClr val="FFFF00"/>
                  </a:solidFill>
                </a:rPr>
                <a:t>Planning</a:t>
              </a:r>
            </a:p>
          </p:txBody>
        </p:sp>
        <p:sp>
          <p:nvSpPr>
            <p:cNvPr id="9" name="TextBox 29">
              <a:extLst>
                <a:ext uri="{FF2B5EF4-FFF2-40B4-BE49-F238E27FC236}">
                  <a16:creationId xmlns:a16="http://schemas.microsoft.com/office/drawing/2014/main" id="{E88A74E3-0B84-1AAA-CA56-1B30D52283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496044">
              <a:off x="2060968" y="1712820"/>
              <a:ext cx="1676167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10" name="TextBox 30">
              <a:extLst>
                <a:ext uri="{FF2B5EF4-FFF2-40B4-BE49-F238E27FC236}">
                  <a16:creationId xmlns:a16="http://schemas.microsoft.com/office/drawing/2014/main" id="{5D2C24A0-DD97-80B0-6BF8-6EA889A498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845984">
              <a:off x="5687902" y="1569153"/>
              <a:ext cx="1293848" cy="707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Analysis &amp;</a:t>
              </a:r>
            </a:p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11" name="TextBox 32">
              <a:extLst>
                <a:ext uri="{FF2B5EF4-FFF2-40B4-BE49-F238E27FC236}">
                  <a16:creationId xmlns:a16="http://schemas.microsoft.com/office/drawing/2014/main" id="{10229FB1-E42B-2BE2-DE78-EED5D5F5F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2814" y="350539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FF00"/>
                  </a:solidFill>
                </a:rPr>
                <a:t>Implementation</a:t>
              </a:r>
            </a:p>
          </p:txBody>
        </p:sp>
        <p:sp>
          <p:nvSpPr>
            <p:cNvPr id="12" name="TextBox 33">
              <a:extLst>
                <a:ext uri="{FF2B5EF4-FFF2-40B4-BE49-F238E27FC236}">
                  <a16:creationId xmlns:a16="http://schemas.microsoft.com/office/drawing/2014/main" id="{4ADFC1D7-91B1-EDD3-DDD9-06769F9328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6005" y="4491674"/>
              <a:ext cx="1497002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13" name="TextBox 34">
              <a:extLst>
                <a:ext uri="{FF2B5EF4-FFF2-40B4-BE49-F238E27FC236}">
                  <a16:creationId xmlns:a16="http://schemas.microsoft.com/office/drawing/2014/main" id="{BEFC7DFB-C9EE-977E-2BA4-7ED952DCCE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437332">
              <a:off x="5838144" y="5170594"/>
              <a:ext cx="929111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14" name="TextBox 35">
              <a:extLst>
                <a:ext uri="{FF2B5EF4-FFF2-40B4-BE49-F238E27FC236}">
                  <a16:creationId xmlns:a16="http://schemas.microsoft.com/office/drawing/2014/main" id="{F00FE633-C213-53AB-9DC8-502F866F5C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228445">
              <a:off x="2332165" y="5207242"/>
              <a:ext cx="1298854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15" name="TextBox 36">
              <a:extLst>
                <a:ext uri="{FF2B5EF4-FFF2-40B4-BE49-F238E27FC236}">
                  <a16:creationId xmlns:a16="http://schemas.microsoft.com/office/drawing/2014/main" id="{9E92C097-92C1-53F0-529C-8EA5CB45B7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6287" y="2539821"/>
              <a:ext cx="1108083" cy="707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</a:p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</p:grpSp>
      <p:sp>
        <p:nvSpPr>
          <p:cNvPr id="16" name="Arc 15">
            <a:extLst>
              <a:ext uri="{FF2B5EF4-FFF2-40B4-BE49-F238E27FC236}">
                <a16:creationId xmlns:a16="http://schemas.microsoft.com/office/drawing/2014/main" id="{C0D5075A-ACED-B78C-BFEA-31BF67955357}"/>
              </a:ext>
            </a:extLst>
          </p:cNvPr>
          <p:cNvSpPr/>
          <p:nvPr/>
        </p:nvSpPr>
        <p:spPr bwMode="auto">
          <a:xfrm rot="5400000" flipV="1">
            <a:off x="2879906" y="758408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C359E616-7398-7980-D419-E339DA4D13D6}"/>
              </a:ext>
            </a:extLst>
          </p:cNvPr>
          <p:cNvSpPr/>
          <p:nvPr/>
        </p:nvSpPr>
        <p:spPr bwMode="auto">
          <a:xfrm rot="5400000" flipV="1">
            <a:off x="8747919" y="2402245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424E2F-DE7D-2834-CA03-196A9E3AC80F}"/>
              </a:ext>
            </a:extLst>
          </p:cNvPr>
          <p:cNvGrpSpPr>
            <a:grpSpLocks/>
          </p:cNvGrpSpPr>
          <p:nvPr/>
        </p:nvGrpSpPr>
        <p:grpSpPr bwMode="auto">
          <a:xfrm rot="2971326">
            <a:off x="2444912" y="2335054"/>
            <a:ext cx="1050996" cy="461665"/>
            <a:chOff x="3255475" y="1423776"/>
            <a:chExt cx="1050837" cy="461646"/>
          </a:xfrm>
        </p:grpSpPr>
        <p:sp>
          <p:nvSpPr>
            <p:cNvPr id="19" name="TextBox 1">
              <a:extLst>
                <a:ext uri="{FF2B5EF4-FFF2-40B4-BE49-F238E27FC236}">
                  <a16:creationId xmlns:a16="http://schemas.microsoft.com/office/drawing/2014/main" id="{0344A1C6-080A-0134-97FA-80A5AC1246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5475" y="1423776"/>
              <a:ext cx="609371" cy="461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FF"/>
                  </a:solidFill>
                </a:rPr>
                <a:t>M0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6B8D0AB-D52B-EB8B-EEEA-242A9D240710}"/>
                </a:ext>
              </a:extLst>
            </p:cNvPr>
            <p:cNvCxnSpPr>
              <a:cxnSpLocks/>
            </p:cNvCxnSpPr>
            <p:nvPr/>
          </p:nvCxnSpPr>
          <p:spPr>
            <a:xfrm>
              <a:off x="3824063" y="1650325"/>
              <a:ext cx="482249" cy="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0D95E1D-7809-9569-075A-DAE76E517872}"/>
              </a:ext>
            </a:extLst>
          </p:cNvPr>
          <p:cNvGrpSpPr>
            <a:grpSpLocks/>
          </p:cNvGrpSpPr>
          <p:nvPr/>
        </p:nvGrpSpPr>
        <p:grpSpPr bwMode="auto">
          <a:xfrm rot="2831192">
            <a:off x="3791204" y="3371159"/>
            <a:ext cx="1020193" cy="461665"/>
            <a:chOff x="2827367" y="1062006"/>
            <a:chExt cx="1020044" cy="461645"/>
          </a:xfrm>
        </p:grpSpPr>
        <p:sp>
          <p:nvSpPr>
            <p:cNvPr id="22" name="TextBox 1">
              <a:extLst>
                <a:ext uri="{FF2B5EF4-FFF2-40B4-BE49-F238E27FC236}">
                  <a16:creationId xmlns:a16="http://schemas.microsoft.com/office/drawing/2014/main" id="{482C36A2-0C02-E575-F35B-DAC044918D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7367" y="1062006"/>
              <a:ext cx="609373" cy="461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FF"/>
                  </a:solidFill>
                </a:rPr>
                <a:t>M1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05346EB-FD55-EE71-6D68-7A4DFB309193}"/>
                </a:ext>
              </a:extLst>
            </p:cNvPr>
            <p:cNvCxnSpPr>
              <a:cxnSpLocks/>
            </p:cNvCxnSpPr>
            <p:nvPr/>
          </p:nvCxnSpPr>
          <p:spPr>
            <a:xfrm>
              <a:off x="3390038" y="1294613"/>
              <a:ext cx="457373" cy="3712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171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085A5-B640-68EF-B381-626941333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86182" cy="1325563"/>
          </a:xfrm>
        </p:spPr>
        <p:txBody>
          <a:bodyPr/>
          <a:lstStyle/>
          <a:p>
            <a:r>
              <a:rPr lang="en-00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01BD1-4789-6ACA-86C4-3265A335D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86182" cy="435133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Software Engineering Process</a:t>
            </a:r>
          </a:p>
          <a:p>
            <a:r>
              <a:rPr lang="en-US" altLang="en-US" dirty="0">
                <a:ea typeface="ＭＳ Ｐゴシック" charset="-128"/>
              </a:rPr>
              <a:t>Waterfall Process Model</a:t>
            </a:r>
          </a:p>
          <a:p>
            <a:r>
              <a:rPr lang="en-US" altLang="en-US" dirty="0">
                <a:ea typeface="ＭＳ Ｐゴシック" charset="-128"/>
              </a:rPr>
              <a:t>Empirical Process Model</a:t>
            </a:r>
          </a:p>
          <a:p>
            <a:r>
              <a:rPr lang="en-US" altLang="en-US" dirty="0">
                <a:ea typeface="ＭＳ Ｐゴシック" charset="-128"/>
              </a:rPr>
              <a:t>Iterative &amp; Incremental Development</a:t>
            </a:r>
          </a:p>
        </p:txBody>
      </p:sp>
      <p:pic>
        <p:nvPicPr>
          <p:cNvPr id="4" name="Content Placeholder 5" descr="A spiral staircase with a light coming through&#10;&#10;AI-generated content may be incorrect.">
            <a:extLst>
              <a:ext uri="{FF2B5EF4-FFF2-40B4-BE49-F238E27FC236}">
                <a16:creationId xmlns:a16="http://schemas.microsoft.com/office/drawing/2014/main" id="{32923E58-E1DC-32E6-7549-F14293E032A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40675" r="14831"/>
          <a:stretch/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D5C238-2C0B-C56F-C0E9-17C9FF7E0CF6}"/>
              </a:ext>
            </a:extLst>
          </p:cNvPr>
          <p:cNvSpPr txBox="1"/>
          <p:nvPr/>
        </p:nvSpPr>
        <p:spPr>
          <a:xfrm>
            <a:off x="0" y="6581001"/>
            <a:ext cx="76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“spiral” by Till Krech is licensed under CC BY-NC-ND 2.0 / Cropped, darkened from original</a:t>
            </a:r>
          </a:p>
        </p:txBody>
      </p:sp>
    </p:spTree>
    <p:extLst>
      <p:ext uri="{BB962C8B-B14F-4D97-AF65-F5344CB8AC3E}">
        <p14:creationId xmlns:p14="http://schemas.microsoft.com/office/powerpoint/2010/main" val="2302051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1EA45B-516B-FB31-A815-38B17D31E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Appendix: Extras</a:t>
            </a:r>
          </a:p>
        </p:txBody>
      </p:sp>
    </p:spTree>
    <p:extLst>
      <p:ext uri="{BB962C8B-B14F-4D97-AF65-F5344CB8AC3E}">
        <p14:creationId xmlns:p14="http://schemas.microsoft.com/office/powerpoint/2010/main" val="2095843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8C21B2-1396-DA27-C3E7-F60E965CCFCF}"/>
              </a:ext>
            </a:extLst>
          </p:cNvPr>
          <p:cNvCxnSpPr/>
          <p:nvPr/>
        </p:nvCxnSpPr>
        <p:spPr>
          <a:xfrm>
            <a:off x="8903056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D7789C6-8DCD-22C6-1BB1-EBC4D255D9F7}"/>
              </a:ext>
            </a:extLst>
          </p:cNvPr>
          <p:cNvCxnSpPr/>
          <p:nvPr/>
        </p:nvCxnSpPr>
        <p:spPr>
          <a:xfrm>
            <a:off x="3376968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100E256C-AF16-C440-7D42-8044A549F746}"/>
              </a:ext>
            </a:extLst>
          </p:cNvPr>
          <p:cNvGrpSpPr>
            <a:grpSpLocks/>
          </p:cNvGrpSpPr>
          <p:nvPr/>
        </p:nvGrpSpPr>
        <p:grpSpPr bwMode="auto">
          <a:xfrm>
            <a:off x="1924406" y="4122738"/>
            <a:ext cx="2903537" cy="1823209"/>
            <a:chOff x="204788" y="4122738"/>
            <a:chExt cx="2903537" cy="1823209"/>
          </a:xfrm>
        </p:grpSpPr>
        <p:sp>
          <p:nvSpPr>
            <p:cNvPr id="6" name="TextBox 12">
              <a:extLst>
                <a:ext uri="{FF2B5EF4-FFF2-40B4-BE49-F238E27FC236}">
                  <a16:creationId xmlns:a16="http://schemas.microsoft.com/office/drawing/2014/main" id="{3245510B-7D32-88C3-4A15-E24ECBD8B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038" y="4122738"/>
              <a:ext cx="24653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Choose USs for Iteration</a:t>
              </a:r>
            </a:p>
          </p:txBody>
        </p:sp>
        <p:sp>
          <p:nvSpPr>
            <p:cNvPr id="7" name="TextBox 13">
              <a:extLst>
                <a:ext uri="{FF2B5EF4-FFF2-40B4-BE49-F238E27FC236}">
                  <a16:creationId xmlns:a16="http://schemas.microsoft.com/office/drawing/2014/main" id="{71BDDF2E-F357-F2B3-AE68-848CB339EB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788" y="4613010"/>
              <a:ext cx="29035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Divide Chosen USs into </a:t>
              </a:r>
              <a:r>
                <a:rPr lang="en-US" altLang="en-US" sz="1800" u="sng" dirty="0"/>
                <a:t>Tasks</a:t>
              </a:r>
            </a:p>
          </p:txBody>
        </p:sp>
        <p:sp>
          <p:nvSpPr>
            <p:cNvPr id="8" name="TextBox 15">
              <a:extLst>
                <a:ext uri="{FF2B5EF4-FFF2-40B4-BE49-F238E27FC236}">
                  <a16:creationId xmlns:a16="http://schemas.microsoft.com/office/drawing/2014/main" id="{7D5DB1B1-3090-FF4F-B96B-E1CC8132A8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525" y="5073014"/>
              <a:ext cx="24439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Assign Tasks to Workers</a:t>
              </a:r>
            </a:p>
          </p:txBody>
        </p:sp>
        <p:sp>
          <p:nvSpPr>
            <p:cNvPr id="9" name="TextBox 16">
              <a:extLst>
                <a:ext uri="{FF2B5EF4-FFF2-40B4-BE49-F238E27FC236}">
                  <a16:creationId xmlns:a16="http://schemas.microsoft.com/office/drawing/2014/main" id="{F9C46385-5A19-7EE6-DD4D-6809F165FF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325" y="5577647"/>
              <a:ext cx="14144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Get to Work!</a:t>
              </a:r>
            </a:p>
          </p:txBody>
        </p:sp>
      </p:grpSp>
      <p:grpSp>
        <p:nvGrpSpPr>
          <p:cNvPr id="10" name="Group 31">
            <a:extLst>
              <a:ext uri="{FF2B5EF4-FFF2-40B4-BE49-F238E27FC236}">
                <a16:creationId xmlns:a16="http://schemas.microsoft.com/office/drawing/2014/main" id="{C2A88CFD-179D-871E-8AD2-55EB8DE2EF7E}"/>
              </a:ext>
            </a:extLst>
          </p:cNvPr>
          <p:cNvGrpSpPr>
            <a:grpSpLocks/>
          </p:cNvGrpSpPr>
          <p:nvPr/>
        </p:nvGrpSpPr>
        <p:grpSpPr bwMode="auto">
          <a:xfrm>
            <a:off x="3264256" y="106363"/>
            <a:ext cx="1397000" cy="508000"/>
            <a:chOff x="898292" y="161073"/>
            <a:chExt cx="1396069" cy="508000"/>
          </a:xfrm>
        </p:grpSpPr>
        <p:sp>
          <p:nvSpPr>
            <p:cNvPr id="11" name="TextBox 1">
              <a:extLst>
                <a:ext uri="{FF2B5EF4-FFF2-40B4-BE49-F238E27FC236}">
                  <a16:creationId xmlns:a16="http://schemas.microsoft.com/office/drawing/2014/main" id="{44FF3EC5-5F51-0B83-FE10-4FC07A6420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2408" y="219257"/>
              <a:ext cx="11519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Developer</a:t>
              </a:r>
            </a:p>
          </p:txBody>
        </p:sp>
        <p:grpSp>
          <p:nvGrpSpPr>
            <p:cNvPr id="12" name="Group 24">
              <a:extLst>
                <a:ext uri="{FF2B5EF4-FFF2-40B4-BE49-F238E27FC236}">
                  <a16:creationId xmlns:a16="http://schemas.microsoft.com/office/drawing/2014/main" id="{59D58E6C-1857-1E7B-9DED-790CC86171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8292" y="161073"/>
              <a:ext cx="242850" cy="508000"/>
              <a:chOff x="898292" y="161073"/>
              <a:chExt cx="242850" cy="508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0150DE4-D1F3-DF87-1A3F-AE8AEC601A91}"/>
                  </a:ext>
                </a:extLst>
              </p:cNvPr>
              <p:cNvSpPr/>
              <p:nvPr/>
            </p:nvSpPr>
            <p:spPr>
              <a:xfrm>
                <a:off x="898292" y="161073"/>
                <a:ext cx="242725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3A419E01-12F4-86E6-E9BF-9C820D4F35B4}"/>
                  </a:ext>
                </a:extLst>
              </p:cNvPr>
              <p:cNvCxnSpPr/>
              <p:nvPr/>
            </p:nvCxnSpPr>
            <p:spPr>
              <a:xfrm>
                <a:off x="1017275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61AE5EE-4749-702F-D5AC-0C379F113330}"/>
                  </a:ext>
                </a:extLst>
              </p:cNvPr>
              <p:cNvCxnSpPr/>
              <p:nvPr/>
            </p:nvCxnSpPr>
            <p:spPr>
              <a:xfrm flipH="1">
                <a:off x="933194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FF66EC3C-200E-CBF9-4F31-4D622BE46931}"/>
                  </a:ext>
                </a:extLst>
              </p:cNvPr>
              <p:cNvCxnSpPr/>
              <p:nvPr/>
            </p:nvCxnSpPr>
            <p:spPr>
              <a:xfrm>
                <a:off x="1010929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1E6E336-234E-E294-0B5F-4DCC3B43E1AA}"/>
                  </a:ext>
                </a:extLst>
              </p:cNvPr>
              <p:cNvCxnSpPr/>
              <p:nvPr/>
            </p:nvCxnSpPr>
            <p:spPr>
              <a:xfrm rot="5400000">
                <a:off x="1015689" y="362741"/>
                <a:ext cx="0" cy="168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32">
            <a:extLst>
              <a:ext uri="{FF2B5EF4-FFF2-40B4-BE49-F238E27FC236}">
                <a16:creationId xmlns:a16="http://schemas.microsoft.com/office/drawing/2014/main" id="{D9AEE750-011C-1232-FA0E-408F3385DB59}"/>
              </a:ext>
            </a:extLst>
          </p:cNvPr>
          <p:cNvGrpSpPr>
            <a:grpSpLocks/>
          </p:cNvGrpSpPr>
          <p:nvPr/>
        </p:nvGrpSpPr>
        <p:grpSpPr bwMode="auto">
          <a:xfrm>
            <a:off x="8783993" y="106363"/>
            <a:ext cx="1314450" cy="508000"/>
            <a:chOff x="5474009" y="161073"/>
            <a:chExt cx="1314906" cy="508000"/>
          </a:xfrm>
        </p:grpSpPr>
        <p:sp>
          <p:nvSpPr>
            <p:cNvPr id="19" name="TextBox 2">
              <a:extLst>
                <a:ext uri="{FF2B5EF4-FFF2-40B4-BE49-F238E27FC236}">
                  <a16:creationId xmlns:a16="http://schemas.microsoft.com/office/drawing/2014/main" id="{D813FADE-DF37-052E-5891-B54E20C690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0838" y="213062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Customer</a:t>
              </a:r>
            </a:p>
          </p:txBody>
        </p:sp>
        <p:grpSp>
          <p:nvGrpSpPr>
            <p:cNvPr id="20" name="Group 25">
              <a:extLst>
                <a:ext uri="{FF2B5EF4-FFF2-40B4-BE49-F238E27FC236}">
                  <a16:creationId xmlns:a16="http://schemas.microsoft.com/office/drawing/2014/main" id="{96F08F9B-3557-07E2-407F-7B952CF5E9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74009" y="161073"/>
              <a:ext cx="242850" cy="508000"/>
              <a:chOff x="898292" y="161073"/>
              <a:chExt cx="242850" cy="50800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83F45CA3-E8AF-8F7D-6502-146AA35C8E99}"/>
                  </a:ext>
                </a:extLst>
              </p:cNvPr>
              <p:cNvSpPr/>
              <p:nvPr/>
            </p:nvSpPr>
            <p:spPr>
              <a:xfrm>
                <a:off x="898292" y="161073"/>
                <a:ext cx="242972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85494F23-B5B8-C145-EAC3-21B388558D57}"/>
                  </a:ext>
                </a:extLst>
              </p:cNvPr>
              <p:cNvCxnSpPr/>
              <p:nvPr/>
            </p:nvCxnSpPr>
            <p:spPr>
              <a:xfrm>
                <a:off x="1017396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62FC553-24CC-4362-E2C3-2AC49D6288C0}"/>
                  </a:ext>
                </a:extLst>
              </p:cNvPr>
              <p:cNvCxnSpPr/>
              <p:nvPr/>
            </p:nvCxnSpPr>
            <p:spPr>
              <a:xfrm flipH="1">
                <a:off x="933229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B04E71D-3C42-C18C-BE07-0396F0F37D04}"/>
                  </a:ext>
                </a:extLst>
              </p:cNvPr>
              <p:cNvCxnSpPr/>
              <p:nvPr/>
            </p:nvCxnSpPr>
            <p:spPr>
              <a:xfrm>
                <a:off x="1011044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AA8A198-5A7B-697D-A385-234A4CF1F57D}"/>
                  </a:ext>
                </a:extLst>
              </p:cNvPr>
              <p:cNvCxnSpPr/>
              <p:nvPr/>
            </p:nvCxnSpPr>
            <p:spPr>
              <a:xfrm rot="5400000">
                <a:off x="1015809" y="362656"/>
                <a:ext cx="0" cy="1683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8CC0B8B-9CD0-222F-F150-5B926BEECF8B}"/>
              </a:ext>
            </a:extLst>
          </p:cNvPr>
          <p:cNvGrpSpPr>
            <a:grpSpLocks/>
          </p:cNvGrpSpPr>
          <p:nvPr/>
        </p:nvGrpSpPr>
        <p:grpSpPr bwMode="auto">
          <a:xfrm>
            <a:off x="2821343" y="587375"/>
            <a:ext cx="6081713" cy="747713"/>
            <a:chOff x="1101725" y="587375"/>
            <a:chExt cx="6081713" cy="747713"/>
          </a:xfrm>
        </p:grpSpPr>
        <p:sp>
          <p:nvSpPr>
            <p:cNvPr id="27" name="TextBox 3">
              <a:extLst>
                <a:ext uri="{FF2B5EF4-FFF2-40B4-BE49-F238E27FC236}">
                  <a16:creationId xmlns:a16="http://schemas.microsoft.com/office/drawing/2014/main" id="{66CE7F4A-CD1B-CEAD-7AED-D4DD288E2F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1725" y="966788"/>
              <a:ext cx="12033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Create USs</a:t>
              </a:r>
            </a:p>
          </p:txBody>
        </p:sp>
        <p:grpSp>
          <p:nvGrpSpPr>
            <p:cNvPr id="28" name="Group 1">
              <a:extLst>
                <a:ext uri="{FF2B5EF4-FFF2-40B4-BE49-F238E27FC236}">
                  <a16:creationId xmlns:a16="http://schemas.microsoft.com/office/drawing/2014/main" id="{B207FA61-AF52-E3C9-7A52-F42F43E67A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57350" y="587375"/>
              <a:ext cx="5526088" cy="369888"/>
              <a:chOff x="1657350" y="587375"/>
              <a:chExt cx="5526088" cy="369888"/>
            </a:xfrm>
          </p:grpSpPr>
          <p:sp>
            <p:nvSpPr>
              <p:cNvPr id="29" name="TextBox 4">
                <a:extLst>
                  <a:ext uri="{FF2B5EF4-FFF2-40B4-BE49-F238E27FC236}">
                    <a16:creationId xmlns:a16="http://schemas.microsoft.com/office/drawing/2014/main" id="{D9B622FA-2766-5387-CA07-846F346C2A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57575" y="587375"/>
                <a:ext cx="150495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Requirements</a:t>
                </a: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A9B399AC-2009-C2FE-F957-73AF31619D12}"/>
                  </a:ext>
                </a:extLst>
              </p:cNvPr>
              <p:cNvCxnSpPr/>
              <p:nvPr/>
            </p:nvCxnSpPr>
            <p:spPr>
              <a:xfrm flipH="1">
                <a:off x="1657350" y="941388"/>
                <a:ext cx="552608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E78C62B-A834-F5FD-F8F3-4805E11129B4}"/>
              </a:ext>
            </a:extLst>
          </p:cNvPr>
          <p:cNvGrpSpPr>
            <a:grpSpLocks/>
          </p:cNvGrpSpPr>
          <p:nvPr/>
        </p:nvGrpSpPr>
        <p:grpSpPr bwMode="auto">
          <a:xfrm>
            <a:off x="2611793" y="1675020"/>
            <a:ext cx="6291263" cy="560388"/>
            <a:chOff x="892175" y="2470150"/>
            <a:chExt cx="6291263" cy="560388"/>
          </a:xfrm>
        </p:grpSpPr>
        <p:sp>
          <p:nvSpPr>
            <p:cNvPr id="32" name="TextBox 7">
              <a:extLst>
                <a:ext uri="{FF2B5EF4-FFF2-40B4-BE49-F238E27FC236}">
                  <a16:creationId xmlns:a16="http://schemas.microsoft.com/office/drawing/2014/main" id="{5145A5D7-90C3-4DE5-1D2C-570A1667AC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2175" y="2470150"/>
              <a:ext cx="13925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Estimate USs</a:t>
              </a:r>
            </a:p>
          </p:txBody>
        </p:sp>
        <p:sp>
          <p:nvSpPr>
            <p:cNvPr id="33" name="TextBox 8">
              <a:extLst>
                <a:ext uri="{FF2B5EF4-FFF2-40B4-BE49-F238E27FC236}">
                  <a16:creationId xmlns:a16="http://schemas.microsoft.com/office/drawing/2014/main" id="{FD90D896-50DF-D8F0-E121-F94DFDF12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9475" y="2660650"/>
              <a:ext cx="16589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USs + Estimates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4D4A395-6459-743F-DC20-EB4A902C249C}"/>
                </a:ext>
              </a:extLst>
            </p:cNvPr>
            <p:cNvCxnSpPr/>
            <p:nvPr/>
          </p:nvCxnSpPr>
          <p:spPr>
            <a:xfrm>
              <a:off x="1657350" y="3030538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259A420-2D83-7EEB-F2C5-D17FD2F03DA3}"/>
              </a:ext>
            </a:extLst>
          </p:cNvPr>
          <p:cNvGrpSpPr>
            <a:grpSpLocks/>
          </p:cNvGrpSpPr>
          <p:nvPr/>
        </p:nvGrpSpPr>
        <p:grpSpPr bwMode="auto">
          <a:xfrm>
            <a:off x="3376968" y="2806493"/>
            <a:ext cx="6217606" cy="701675"/>
            <a:chOff x="1657350" y="3154363"/>
            <a:chExt cx="6217606" cy="701675"/>
          </a:xfrm>
        </p:grpSpPr>
        <p:sp>
          <p:nvSpPr>
            <p:cNvPr id="36" name="TextBox 9">
              <a:extLst>
                <a:ext uri="{FF2B5EF4-FFF2-40B4-BE49-F238E27FC236}">
                  <a16:creationId xmlns:a16="http://schemas.microsoft.com/office/drawing/2014/main" id="{A6D00C7F-7531-8811-3BF3-ABD3B25F8A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6363" y="3154363"/>
              <a:ext cx="14185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Prioritize USs</a:t>
              </a:r>
            </a:p>
          </p:txBody>
        </p:sp>
        <p:sp>
          <p:nvSpPr>
            <p:cNvPr id="37" name="TextBox 10">
              <a:extLst>
                <a:ext uri="{FF2B5EF4-FFF2-40B4-BE49-F238E27FC236}">
                  <a16:creationId xmlns:a16="http://schemas.microsoft.com/office/drawing/2014/main" id="{1C2745C1-4360-8374-6E11-9EFDE83883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7350" y="3486150"/>
              <a:ext cx="27241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USs + Estimates + Priorities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E292823-7510-4D92-DCAB-826CBB0B5162}"/>
                </a:ext>
              </a:extLst>
            </p:cNvPr>
            <p:cNvCxnSpPr/>
            <p:nvPr/>
          </p:nvCxnSpPr>
          <p:spPr>
            <a:xfrm flipH="1">
              <a:off x="1657350" y="3844925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226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519C5-CC94-A595-7A0A-A56DAA0C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72033" cy="1325563"/>
          </a:xfrm>
        </p:spPr>
        <p:txBody>
          <a:bodyPr/>
          <a:lstStyle/>
          <a:p>
            <a:r>
              <a:rPr lang="en-US" sz="3200" dirty="0"/>
              <a:t>Engineering software is a</a:t>
            </a:r>
            <a:br>
              <a:rPr lang="en-US" sz="3200" dirty="0"/>
            </a:br>
            <a:r>
              <a:rPr lang="en-US" b="1" dirty="0">
                <a:solidFill>
                  <a:srgbClr val="FFFF00"/>
                </a:solidFill>
              </a:rPr>
              <a:t>Big Job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5474E-E759-DB76-63BC-1875AE781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72033" cy="4351338"/>
          </a:xfrm>
        </p:spPr>
        <p:txBody>
          <a:bodyPr/>
          <a:lstStyle/>
          <a:p>
            <a:r>
              <a:rPr lang="en-US" dirty="0"/>
              <a:t>Many </a:t>
            </a:r>
            <a:r>
              <a:rPr lang="en-US" b="1" dirty="0">
                <a:solidFill>
                  <a:srgbClr val="FFFF00"/>
                </a:solidFill>
              </a:rPr>
              <a:t>requirements</a:t>
            </a:r>
            <a:r>
              <a:rPr lang="en-US" dirty="0"/>
              <a:t> to gather</a:t>
            </a:r>
          </a:p>
          <a:p>
            <a:r>
              <a:rPr lang="en-US" dirty="0"/>
              <a:t>Many aspects to </a:t>
            </a:r>
            <a:r>
              <a:rPr lang="en-US" b="1" dirty="0">
                <a:solidFill>
                  <a:srgbClr val="FFFF00"/>
                </a:solidFill>
              </a:rPr>
              <a:t>design</a:t>
            </a:r>
          </a:p>
          <a:p>
            <a:r>
              <a:rPr lang="en-US" dirty="0"/>
              <a:t>Many features to </a:t>
            </a:r>
            <a:r>
              <a:rPr lang="en-US" b="1" dirty="0">
                <a:solidFill>
                  <a:srgbClr val="FFFF00"/>
                </a:solidFill>
              </a:rPr>
              <a:t>construct</a:t>
            </a:r>
          </a:p>
          <a:p>
            <a:r>
              <a:rPr lang="en-US" dirty="0"/>
              <a:t>Many </a:t>
            </a:r>
            <a:r>
              <a:rPr lang="en-US" b="1" dirty="0">
                <a:solidFill>
                  <a:srgbClr val="FFFF00"/>
                </a:solidFill>
              </a:rPr>
              <a:t>tests</a:t>
            </a:r>
            <a:r>
              <a:rPr lang="en-US" dirty="0"/>
              <a:t> to write and run</a:t>
            </a:r>
          </a:p>
          <a:p>
            <a:pPr>
              <a:spcBef>
                <a:spcPts val="2800"/>
              </a:spcBef>
            </a:pPr>
            <a:r>
              <a:rPr lang="en-US" dirty="0"/>
              <a:t>And </a:t>
            </a:r>
            <a:r>
              <a:rPr lang="en-US" b="1" dirty="0">
                <a:solidFill>
                  <a:srgbClr val="FFFF00"/>
                </a:solidFill>
              </a:rPr>
              <a:t>much more!</a:t>
            </a:r>
          </a:p>
        </p:txBody>
      </p:sp>
      <p:pic>
        <p:nvPicPr>
          <p:cNvPr id="7" name="Picture 6" descr="A group of men working on a construction site&#10;&#10;AI-generated content may be incorrect.">
            <a:extLst>
              <a:ext uri="{FF2B5EF4-FFF2-40B4-BE49-F238E27FC236}">
                <a16:creationId xmlns:a16="http://schemas.microsoft.com/office/drawing/2014/main" id="{46FA9A7C-9F9A-1B9E-B67B-73D07BF0C4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830" r="7752"/>
          <a:stretch/>
        </p:blipFill>
        <p:spPr>
          <a:xfrm>
            <a:off x="7014949" y="-2622"/>
            <a:ext cx="5177051" cy="68606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C67EC5-1304-CF91-2448-F47303F06C12}"/>
              </a:ext>
            </a:extLst>
          </p:cNvPr>
          <p:cNvSpPr txBox="1"/>
          <p:nvPr/>
        </p:nvSpPr>
        <p:spPr>
          <a:xfrm>
            <a:off x="0" y="6396335"/>
            <a:ext cx="7014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“University Bridge under construction, 1932” by Seattle Municipal Archives</a:t>
            </a:r>
            <a:b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is licensed under CC BY 2.0 / Cropped from original</a:t>
            </a:r>
          </a:p>
        </p:txBody>
      </p:sp>
    </p:spTree>
    <p:extLst>
      <p:ext uri="{BB962C8B-B14F-4D97-AF65-F5344CB8AC3E}">
        <p14:creationId xmlns:p14="http://schemas.microsoft.com/office/powerpoint/2010/main" val="1327622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D3A168-6213-9515-5032-DB7EDE34FA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554"/>
          <a:stretch/>
        </p:blipFill>
        <p:spPr>
          <a:xfrm>
            <a:off x="2300690" y="1663700"/>
            <a:ext cx="1190763" cy="3530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6A0F44-05E4-18DC-AA6A-2C55522ABA1D}"/>
              </a:ext>
            </a:extLst>
          </p:cNvPr>
          <p:cNvSpPr txBox="1"/>
          <p:nvPr/>
        </p:nvSpPr>
        <p:spPr>
          <a:xfrm>
            <a:off x="9130959" y="6581001"/>
            <a:ext cx="1625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xkcd.com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/1658/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E22848-A675-EC76-C8AB-B58C0ABACB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00" r="54568"/>
          <a:stretch/>
        </p:blipFill>
        <p:spPr>
          <a:xfrm>
            <a:off x="3480134" y="1663700"/>
            <a:ext cx="2322838" cy="353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F71B65-C3D3-BB2A-28A6-48770DBCCA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036"/>
          <a:stretch/>
        </p:blipFill>
        <p:spPr>
          <a:xfrm>
            <a:off x="7228566" y="1663700"/>
            <a:ext cx="2772465" cy="353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C8350B-1329-2A43-E1F6-43313C2557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59" r="36075"/>
          <a:stretch/>
        </p:blipFill>
        <p:spPr>
          <a:xfrm>
            <a:off x="5805033" y="1663700"/>
            <a:ext cx="1423533" cy="35306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1112243-C0CF-14C7-1570-0DFBE377F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 is Hard</a:t>
            </a:r>
            <a:endParaRPr lang="en-001" dirty="0"/>
          </a:p>
        </p:txBody>
      </p:sp>
    </p:spTree>
    <p:extLst>
      <p:ext uri="{BB962C8B-B14F-4D97-AF65-F5344CB8AC3E}">
        <p14:creationId xmlns:p14="http://schemas.microsoft.com/office/powerpoint/2010/main" val="347096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F8A14-8C8B-6584-F292-8A46014C0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Principles for Estimation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68C88-DE6F-1A97-4C37-EDBB2D864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b="1" dirty="0">
                <a:solidFill>
                  <a:schemeClr val="tx1">
                    <a:lumMod val="50000"/>
                  </a:schemeClr>
                </a:solidFill>
                <a:ea typeface="ＭＳ Ｐゴシック" charset="-128"/>
              </a:rPr>
              <a:t>Principle: </a:t>
            </a:r>
            <a:r>
              <a:rPr lang="en-US" altLang="en-US" dirty="0">
                <a:ea typeface="ＭＳ Ｐゴシック" charset="-128"/>
              </a:rPr>
              <a:t>Estimates for </a:t>
            </a:r>
            <a:r>
              <a:rPr lang="en-US" altLang="en-US" i="1" dirty="0">
                <a:solidFill>
                  <a:srgbClr val="00FFFF"/>
                </a:solidFill>
                <a:ea typeface="ＭＳ Ｐゴシック" charset="-128"/>
              </a:rPr>
              <a:t>smaller</a:t>
            </a:r>
            <a:r>
              <a:rPr lang="en-US" altLang="en-US" dirty="0">
                <a:ea typeface="ＭＳ Ｐゴシック" charset="-128"/>
              </a:rPr>
              <a:t>, more-immediate tasks tend to be more accurate than ones for larger, more-future tasks</a:t>
            </a:r>
            <a:endParaRPr lang="en-US" altLang="en-US" dirty="0">
              <a:solidFill>
                <a:srgbClr val="00FFFF"/>
              </a:solidFill>
              <a:ea typeface="ＭＳ Ｐゴシック" charset="-128"/>
            </a:endParaRPr>
          </a:p>
          <a:p>
            <a:pPr>
              <a:spcBef>
                <a:spcPts val="2400"/>
              </a:spcBef>
            </a:pPr>
            <a:r>
              <a:rPr lang="en-US" altLang="en-US" b="1" dirty="0">
                <a:solidFill>
                  <a:schemeClr val="tx1">
                    <a:lumMod val="50000"/>
                  </a:schemeClr>
                </a:solidFill>
                <a:ea typeface="ＭＳ Ｐゴシック" charset="-128"/>
              </a:rPr>
              <a:t>Principle: </a:t>
            </a:r>
            <a:r>
              <a:rPr lang="en-US" altLang="en-US" i="1" dirty="0">
                <a:solidFill>
                  <a:srgbClr val="00FFFF"/>
                </a:solidFill>
                <a:ea typeface="ＭＳ Ｐゴシック" charset="-128"/>
              </a:rPr>
              <a:t>Past performance</a:t>
            </a:r>
            <a:r>
              <a:rPr lang="en-US" altLang="en-US" dirty="0">
                <a:ea typeface="ＭＳ Ｐゴシック" charset="-128"/>
              </a:rPr>
              <a:t> is the best indicator of future performance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Approach: Track your outcomes; refine your estimates</a:t>
            </a:r>
          </a:p>
          <a:p>
            <a:pPr>
              <a:spcBef>
                <a:spcPts val="2400"/>
              </a:spcBef>
            </a:pPr>
            <a:r>
              <a:rPr lang="en-US" altLang="en-US" b="1" dirty="0">
                <a:solidFill>
                  <a:schemeClr val="tx1">
                    <a:lumMod val="50000"/>
                  </a:schemeClr>
                </a:solidFill>
                <a:ea typeface="ＭＳ Ｐゴシック" charset="-128"/>
              </a:rPr>
              <a:t>Principle: </a:t>
            </a:r>
            <a:r>
              <a:rPr lang="en-US" altLang="en-US" dirty="0">
                <a:ea typeface="ＭＳ Ｐゴシック" charset="-128"/>
              </a:rPr>
              <a:t>Wisdom of the </a:t>
            </a:r>
            <a:r>
              <a:rPr lang="en-US" altLang="en-US" i="1" dirty="0">
                <a:solidFill>
                  <a:srgbClr val="00FFFF"/>
                </a:solidFill>
                <a:ea typeface="ＭＳ Ｐゴシック" charset="-128"/>
              </a:rPr>
              <a:t>crowd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Goal: Predict how events will unfold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Think </a:t>
            </a:r>
            <a:r>
              <a:rPr lang="en-US" altLang="en-US" i="1" dirty="0">
                <a:ea typeface="ＭＳ Ｐゴシック" charset="-128"/>
              </a:rPr>
              <a:t>event planning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Problem: Easy to miss something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Solution: More brains = more opportunities to catch eventualities</a:t>
            </a:r>
          </a:p>
        </p:txBody>
      </p:sp>
    </p:spTree>
    <p:extLst>
      <p:ext uri="{BB962C8B-B14F-4D97-AF65-F5344CB8AC3E}">
        <p14:creationId xmlns:p14="http://schemas.microsoft.com/office/powerpoint/2010/main" val="1821259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D33AA-FDA5-6126-CF13-DB7E257F8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Planning Poker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sz="3200" dirty="0">
                <a:ea typeface="ＭＳ Ｐゴシック" charset="-128"/>
              </a:rPr>
              <a:t>Estimation Using Wisdom of the Crowd</a:t>
            </a:r>
            <a:endParaRPr lang="en-001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6F453-11EF-F2D9-3E30-E1A14A4F7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Cards with days of work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For each US: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Discuss work involved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Flip cards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Repeat until consensus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Efficiency in estimating is important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Don’t expect your estimates to be super accurate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9D59EFD-E946-F4F0-6CB6-5E075AB43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7" y="5119688"/>
            <a:ext cx="7299325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889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7597C8-B06E-1A15-0342-F41DEDECE0AD}"/>
              </a:ext>
            </a:extLst>
          </p:cNvPr>
          <p:cNvSpPr txBox="1"/>
          <p:nvPr/>
        </p:nvSpPr>
        <p:spPr>
          <a:xfrm>
            <a:off x="3048000" y="2551837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Here’s a video demonstration of planning poker: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http://youtu.be/0FbnCWWg_NY</a:t>
            </a:r>
            <a:endParaRPr lang="en-US" altLang="en-US" sz="1800" dirty="0">
              <a:solidFill>
                <a:srgbClr val="00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Here’s a planning poker web app: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https://planningpokeronline.com/</a:t>
            </a:r>
            <a:endParaRPr lang="en-US" altLang="en-US" sz="18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04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AFB55-186E-82CB-283A-226AEFF4F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Principle: </a:t>
            </a:r>
            <a:r>
              <a:rPr lang="en-US" altLang="en-US" u="sng" dirty="0">
                <a:ea typeface="ＭＳ Ｐゴシック" charset="-128"/>
              </a:rPr>
              <a:t>Customer</a:t>
            </a:r>
            <a:r>
              <a:rPr lang="en-US" altLang="en-US" dirty="0">
                <a:ea typeface="ＭＳ Ｐゴシック" charset="-128"/>
              </a:rPr>
              <a:t> sets priorities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86A5E-25CE-AA38-A189-FB6AAD22F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Ensures alignment with customer goals</a:t>
            </a:r>
          </a:p>
          <a:p>
            <a:r>
              <a:rPr lang="en-US" altLang="en-US" dirty="0">
                <a:ea typeface="ＭＳ Ｐゴシック" charset="-128"/>
              </a:rPr>
              <a:t>Helps customer feel in control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Project isn’t going “off the rails”</a:t>
            </a:r>
          </a:p>
          <a:p>
            <a:r>
              <a:rPr lang="en-US" altLang="en-US" dirty="0">
                <a:ea typeface="ＭＳ Ｐゴシック" charset="-128"/>
              </a:rPr>
              <a:t>Estimates help customer maximize cost-benefit</a:t>
            </a:r>
          </a:p>
        </p:txBody>
      </p:sp>
    </p:spTree>
    <p:extLst>
      <p:ext uri="{BB962C8B-B14F-4D97-AF65-F5344CB8AC3E}">
        <p14:creationId xmlns:p14="http://schemas.microsoft.com/office/powerpoint/2010/main" val="1555198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91A0D-B8BF-5CDF-C61F-813441F53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Priority Numbering Scheme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B23B7-9FEA-F692-AFAC-0120188F9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Multiples of 10: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10 - Highest priority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20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30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40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50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… - Lowest priority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Non-multiples of 10 may be used if helpful</a:t>
            </a:r>
          </a:p>
        </p:txBody>
      </p:sp>
    </p:spTree>
    <p:extLst>
      <p:ext uri="{BB962C8B-B14F-4D97-AF65-F5344CB8AC3E}">
        <p14:creationId xmlns:p14="http://schemas.microsoft.com/office/powerpoint/2010/main" val="1055150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A1F12-0696-2625-9833-244762070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So in the end you have…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7919D-5B42-6DD4-7103-FC5990C01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Collection of user stories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With estimates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And customer priorities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F879CF84-AE49-C0C8-1094-0514017CF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64" y="1594757"/>
            <a:ext cx="4899025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32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1C710-921C-C8A5-6A24-DC4B2CB48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Practical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A6871-DADA-907F-2288-8C4A605DF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en-US" sz="3600" dirty="0"/>
              <a:t>What order should tasks be done in?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en-US" sz="3600" dirty="0"/>
              <a:t>That is, what </a:t>
            </a:r>
            <a:r>
              <a:rPr lang="en-US" altLang="en-US" sz="3600" i="1" dirty="0">
                <a:solidFill>
                  <a:srgbClr val="00FFFF"/>
                </a:solidFill>
              </a:rPr>
              <a:t>process</a:t>
            </a:r>
            <a:r>
              <a:rPr lang="en-US" altLang="en-US" sz="3600" dirty="0">
                <a:solidFill>
                  <a:srgbClr val="00FFFF"/>
                </a:solidFill>
              </a:rPr>
              <a:t> </a:t>
            </a:r>
            <a:r>
              <a:rPr lang="en-US" altLang="en-US" sz="3600" dirty="0"/>
              <a:t>to use?</a:t>
            </a:r>
            <a:endParaRPr lang="en-001" sz="3600" dirty="0"/>
          </a:p>
        </p:txBody>
      </p:sp>
    </p:spTree>
    <p:extLst>
      <p:ext uri="{BB962C8B-B14F-4D97-AF65-F5344CB8AC3E}">
        <p14:creationId xmlns:p14="http://schemas.microsoft.com/office/powerpoint/2010/main" val="2930809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4B11CF-1C15-3E49-80D2-ECB720AD8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97573" cy="1325563"/>
          </a:xfrm>
        </p:spPr>
        <p:txBody>
          <a:bodyPr>
            <a:normAutofit/>
          </a:bodyPr>
          <a:lstStyle/>
          <a:p>
            <a:r>
              <a:rPr lang="en-US" sz="3200" dirty="0"/>
              <a:t>The Classic Way:</a:t>
            </a:r>
            <a:br>
              <a:rPr lang="en-US" sz="3200" dirty="0"/>
            </a:br>
            <a:r>
              <a:rPr lang="en-US" b="1" dirty="0">
                <a:solidFill>
                  <a:srgbClr val="FFFF00"/>
                </a:solidFill>
              </a:rPr>
              <a:t>Waterfall</a:t>
            </a:r>
            <a:endParaRPr lang="en-001" b="1" dirty="0">
              <a:solidFill>
                <a:srgbClr val="FFFF00"/>
              </a:solidFill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49B5714-EE7B-41D0-ACFF-FD40F44F4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897572" cy="4351338"/>
          </a:xfrm>
        </p:spPr>
        <p:txBody>
          <a:bodyPr/>
          <a:lstStyle/>
          <a:p>
            <a:r>
              <a:rPr lang="en-001" dirty="0"/>
              <a:t>AKA </a:t>
            </a:r>
            <a:r>
              <a:rPr lang="en-001" b="1" dirty="0">
                <a:solidFill>
                  <a:srgbClr val="FFFF00"/>
                </a:solidFill>
              </a:rPr>
              <a:t>Sequential</a:t>
            </a:r>
            <a:r>
              <a:rPr lang="en-001" dirty="0"/>
              <a:t> Process Model</a:t>
            </a:r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D9CA80C0-BCE5-911A-055B-97A7CD3127C0}"/>
              </a:ext>
            </a:extLst>
          </p:cNvPr>
          <p:cNvGrpSpPr>
            <a:grpSpLocks/>
          </p:cNvGrpSpPr>
          <p:nvPr/>
        </p:nvGrpSpPr>
        <p:grpSpPr bwMode="auto">
          <a:xfrm>
            <a:off x="4954301" y="1189037"/>
            <a:ext cx="6399498" cy="4479925"/>
            <a:chOff x="1170540" y="1353927"/>
            <a:chExt cx="6399644" cy="447967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EA6C7A-2CE2-7C64-8690-77E696A4605E}"/>
                </a:ext>
              </a:extLst>
            </p:cNvPr>
            <p:cNvSpPr/>
            <p:nvPr/>
          </p:nvSpPr>
          <p:spPr>
            <a:xfrm>
              <a:off x="1170540" y="1353927"/>
              <a:ext cx="2567330" cy="634964"/>
            </a:xfrm>
            <a:prstGeom prst="rect">
              <a:avLst/>
            </a:prstGeom>
            <a:solidFill>
              <a:srgbClr val="FF9999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Requirements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E51D28C-B40D-5D7B-AE44-4A28298548BB}"/>
                </a:ext>
              </a:extLst>
            </p:cNvPr>
            <p:cNvSpPr/>
            <p:nvPr/>
          </p:nvSpPr>
          <p:spPr>
            <a:xfrm>
              <a:off x="2089725" y="2344471"/>
              <a:ext cx="2567331" cy="634964"/>
            </a:xfrm>
            <a:prstGeom prst="rect">
              <a:avLst/>
            </a:prstGeom>
            <a:solidFill>
              <a:srgbClr val="CC99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6AA54B7-2DC1-5855-EB67-5F13D9661F18}"/>
                </a:ext>
              </a:extLst>
            </p:cNvPr>
            <p:cNvSpPr/>
            <p:nvPr/>
          </p:nvSpPr>
          <p:spPr>
            <a:xfrm>
              <a:off x="2926980" y="3288981"/>
              <a:ext cx="2757210" cy="634964"/>
            </a:xfrm>
            <a:prstGeom prst="rect">
              <a:avLst/>
            </a:prstGeom>
            <a:solidFill>
              <a:srgbClr val="CCFF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Implementation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DDB76AE-3F3C-8231-7763-0C7B1784607B}"/>
                </a:ext>
              </a:extLst>
            </p:cNvPr>
            <p:cNvSpPr/>
            <p:nvPr/>
          </p:nvSpPr>
          <p:spPr>
            <a:xfrm>
              <a:off x="3972543" y="4255714"/>
              <a:ext cx="2567331" cy="634964"/>
            </a:xfrm>
            <a:prstGeom prst="rect">
              <a:avLst/>
            </a:prstGeom>
            <a:solidFill>
              <a:srgbClr val="FFFF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Verification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C2DA80-3D3B-AECF-5203-17B2946EC766}"/>
                </a:ext>
              </a:extLst>
            </p:cNvPr>
            <p:cNvSpPr/>
            <p:nvPr/>
          </p:nvSpPr>
          <p:spPr>
            <a:xfrm>
              <a:off x="5002853" y="5198637"/>
              <a:ext cx="2567331" cy="634964"/>
            </a:xfrm>
            <a:prstGeom prst="rect">
              <a:avLst/>
            </a:prstGeom>
            <a:solidFill>
              <a:srgbClr val="00FFFF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Maintenance</a:t>
              </a: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3C06F96-A56F-04C3-10C3-699CD67FB69E}"/>
                </a:ext>
              </a:extLst>
            </p:cNvPr>
            <p:cNvSpPr/>
            <p:nvPr/>
          </p:nvSpPr>
          <p:spPr>
            <a:xfrm>
              <a:off x="3736283" y="1622199"/>
              <a:ext cx="433397" cy="70957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ADFAEDA-10BE-3F0A-C7C2-EC84E99CAE20}"/>
                </a:ext>
              </a:extLst>
            </p:cNvPr>
            <p:cNvSpPr/>
            <p:nvPr/>
          </p:nvSpPr>
          <p:spPr>
            <a:xfrm>
              <a:off x="4657054" y="2565121"/>
              <a:ext cx="431810" cy="70957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BAB1E25-33C2-6C22-45D9-F11E5032819A}"/>
                </a:ext>
              </a:extLst>
            </p:cNvPr>
            <p:cNvSpPr/>
            <p:nvPr/>
          </p:nvSpPr>
          <p:spPr>
            <a:xfrm>
              <a:off x="5684189" y="3512806"/>
              <a:ext cx="431810" cy="709572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9C5F179-5A45-44CC-50A0-F9B8AF29F89F}"/>
                </a:ext>
              </a:extLst>
            </p:cNvPr>
            <p:cNvSpPr/>
            <p:nvPr/>
          </p:nvSpPr>
          <p:spPr>
            <a:xfrm>
              <a:off x="6539872" y="4465253"/>
              <a:ext cx="431810" cy="709572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897EFAB-FF2C-33DF-F776-F0FE755D86A6}"/>
              </a:ext>
            </a:extLst>
          </p:cNvPr>
          <p:cNvSpPr txBox="1"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“Waterfall Model” by Paul Smith / Paulsmith99 at en.wikipedia is licensed under CC BY 3.0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D818AF-6ED6-EF31-78F8-6E862E196B9C}"/>
              </a:ext>
            </a:extLst>
          </p:cNvPr>
          <p:cNvGrpSpPr/>
          <p:nvPr/>
        </p:nvGrpSpPr>
        <p:grpSpPr>
          <a:xfrm>
            <a:off x="1868488" y="4108791"/>
            <a:ext cx="4669178" cy="717585"/>
            <a:chOff x="774674" y="5321469"/>
            <a:chExt cx="4669178" cy="71758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DFCAE34-6DE1-8C73-89BC-575B67FC02A9}"/>
                </a:ext>
              </a:extLst>
            </p:cNvPr>
            <p:cNvSpPr txBox="1"/>
            <p:nvPr/>
          </p:nvSpPr>
          <p:spPr>
            <a:xfrm>
              <a:off x="774674" y="5392723"/>
              <a:ext cx="6559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001" sz="3600" b="1" i="0" dirty="0">
                  <a:solidFill>
                    <a:srgbClr val="24292E"/>
                  </a:solidFill>
                  <a:effectLst/>
                  <a:latin typeface="-apple-system"/>
                </a:rPr>
                <a:t>⚠️</a:t>
              </a:r>
              <a:endParaRPr lang="en-001" sz="3600" dirty="0">
                <a:solidFill>
                  <a:srgbClr val="FF40FF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7C7C934-1DD1-430B-13E4-E6426B71C647}"/>
                </a:ext>
              </a:extLst>
            </p:cNvPr>
            <p:cNvSpPr txBox="1"/>
            <p:nvPr/>
          </p:nvSpPr>
          <p:spPr>
            <a:xfrm>
              <a:off x="1367095" y="5321469"/>
              <a:ext cx="40767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001" sz="3600" dirty="0">
                  <a:solidFill>
                    <a:srgbClr val="FF40FF"/>
                  </a:solidFill>
                </a:rPr>
                <a:t>But often a </a:t>
              </a:r>
              <a:r>
                <a:rPr lang="en-001" sz="3600" u="sng" dirty="0">
                  <a:solidFill>
                    <a:srgbClr val="FF40FF"/>
                  </a:solidFill>
                </a:rPr>
                <a:t>bad</a:t>
              </a:r>
              <a:r>
                <a:rPr lang="en-001" sz="3600" dirty="0">
                  <a:solidFill>
                    <a:srgbClr val="FF40FF"/>
                  </a:solidFill>
                </a:rPr>
                <a:t> way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927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049B0A-735A-4842-4EF3-721269DAE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What could go wrong?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CA2C2-01A1-7CAA-CD38-4300C9DC5DB1}"/>
              </a:ext>
            </a:extLst>
          </p:cNvPr>
          <p:cNvGrpSpPr/>
          <p:nvPr/>
        </p:nvGrpSpPr>
        <p:grpSpPr>
          <a:xfrm>
            <a:off x="838200" y="2091118"/>
            <a:ext cx="7759890" cy="4222750"/>
            <a:chOff x="838200" y="2091118"/>
            <a:chExt cx="6931025" cy="4222750"/>
          </a:xfrm>
        </p:grpSpPr>
        <p:grpSp>
          <p:nvGrpSpPr>
            <p:cNvPr id="5" name="Group 9">
              <a:extLst>
                <a:ext uri="{FF2B5EF4-FFF2-40B4-BE49-F238E27FC236}">
                  <a16:creationId xmlns:a16="http://schemas.microsoft.com/office/drawing/2014/main" id="{156501B1-55D0-D4C2-655B-B9C0608766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8175" y="2091118"/>
              <a:ext cx="5295900" cy="3819525"/>
              <a:chOff x="1677248" y="1353927"/>
              <a:chExt cx="5295004" cy="3820225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049A97F-019C-996E-E0F8-FE7198F0DBA3}"/>
                  </a:ext>
                </a:extLst>
              </p:cNvPr>
              <p:cNvSpPr/>
              <p:nvPr/>
            </p:nvSpPr>
            <p:spPr>
              <a:xfrm>
                <a:off x="1677248" y="1353927"/>
                <a:ext cx="2060226" cy="635116"/>
              </a:xfrm>
              <a:prstGeom prst="rect">
                <a:avLst/>
              </a:prstGeom>
              <a:solidFill>
                <a:srgbClr val="FF9999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400" dirty="0">
                    <a:solidFill>
                      <a:schemeClr val="bg1"/>
                    </a:solidFill>
                  </a:rPr>
                  <a:t>Requirements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D6A4CBE-2305-5E81-1463-81C63D32FA6D}"/>
                  </a:ext>
                </a:extLst>
              </p:cNvPr>
              <p:cNvSpPr/>
              <p:nvPr/>
            </p:nvSpPr>
            <p:spPr>
              <a:xfrm>
                <a:off x="2596254" y="2344709"/>
                <a:ext cx="2060226" cy="635116"/>
              </a:xfrm>
              <a:prstGeom prst="rect">
                <a:avLst/>
              </a:prstGeom>
              <a:solidFill>
                <a:srgbClr val="CC99CC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400" dirty="0">
                    <a:solidFill>
                      <a:schemeClr val="bg1"/>
                    </a:solidFill>
                  </a:rPr>
                  <a:t>Design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F8F387B-48D1-DDEF-9129-FBCA1ED21B5A}"/>
                  </a:ext>
                </a:extLst>
              </p:cNvPr>
              <p:cNvSpPr/>
              <p:nvPr/>
            </p:nvSpPr>
            <p:spPr>
              <a:xfrm>
                <a:off x="3470819" y="3287856"/>
                <a:ext cx="2212601" cy="635116"/>
              </a:xfrm>
              <a:prstGeom prst="rect">
                <a:avLst/>
              </a:prstGeom>
              <a:solidFill>
                <a:srgbClr val="CCFFCC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400" dirty="0">
                    <a:solidFill>
                      <a:schemeClr val="bg1"/>
                    </a:solidFill>
                  </a:rPr>
                  <a:t>Implementation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7A6FC5A-C622-7F82-77A8-83865392B400}"/>
                  </a:ext>
                </a:extLst>
              </p:cNvPr>
              <p:cNvSpPr/>
              <p:nvPr/>
            </p:nvSpPr>
            <p:spPr>
              <a:xfrm>
                <a:off x="4478711" y="4254821"/>
                <a:ext cx="2061814" cy="635116"/>
              </a:xfrm>
              <a:prstGeom prst="rect">
                <a:avLst/>
              </a:prstGeom>
              <a:solidFill>
                <a:srgbClr val="FFFF00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400" dirty="0">
                    <a:solidFill>
                      <a:schemeClr val="bg1"/>
                    </a:solidFill>
                  </a:rPr>
                  <a:t>Verification</a:t>
                </a: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C9709A7E-DD2B-63AC-FA2E-5A798508255F}"/>
                  </a:ext>
                </a:extLst>
              </p:cNvPr>
              <p:cNvSpPr/>
              <p:nvPr/>
            </p:nvSpPr>
            <p:spPr>
              <a:xfrm>
                <a:off x="3737474" y="1622263"/>
                <a:ext cx="431727" cy="709743"/>
              </a:xfrm>
              <a:custGeom>
                <a:avLst/>
                <a:gdLst>
                  <a:gd name="connsiteX0" fmla="*/ 0 w 432380"/>
                  <a:gd name="connsiteY0" fmla="*/ 62275 h 709458"/>
                  <a:gd name="connsiteX1" fmla="*/ 427433 w 432380"/>
                  <a:gd name="connsiteY1" fmla="*/ 62275 h 709458"/>
                  <a:gd name="connsiteX2" fmla="*/ 244247 w 432380"/>
                  <a:gd name="connsiteY2" fmla="*/ 709458 h 709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2380" h="709458">
                    <a:moveTo>
                      <a:pt x="0" y="62275"/>
                    </a:moveTo>
                    <a:cubicBezTo>
                      <a:pt x="193362" y="8343"/>
                      <a:pt x="386725" y="-45589"/>
                      <a:pt x="427433" y="62275"/>
                    </a:cubicBezTo>
                    <a:cubicBezTo>
                      <a:pt x="468141" y="170139"/>
                      <a:pt x="244247" y="709458"/>
                      <a:pt x="244247" y="709458"/>
                    </a:cubicBezTo>
                  </a:path>
                </a:pathLst>
              </a:custGeom>
              <a:ln w="38100" cmpd="sng">
                <a:solidFill>
                  <a:srgbClr val="FFFFFF"/>
                </a:solidFill>
                <a:headEnd type="none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34A0ACDE-373D-8C84-C33A-C501BECA94D5}"/>
                  </a:ext>
                </a:extLst>
              </p:cNvPr>
              <p:cNvSpPr/>
              <p:nvPr/>
            </p:nvSpPr>
            <p:spPr>
              <a:xfrm>
                <a:off x="4656481" y="2565411"/>
                <a:ext cx="433315" cy="709743"/>
              </a:xfrm>
              <a:custGeom>
                <a:avLst/>
                <a:gdLst>
                  <a:gd name="connsiteX0" fmla="*/ 0 w 432380"/>
                  <a:gd name="connsiteY0" fmla="*/ 62275 h 709458"/>
                  <a:gd name="connsiteX1" fmla="*/ 427433 w 432380"/>
                  <a:gd name="connsiteY1" fmla="*/ 62275 h 709458"/>
                  <a:gd name="connsiteX2" fmla="*/ 244247 w 432380"/>
                  <a:gd name="connsiteY2" fmla="*/ 709458 h 709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2380" h="709458">
                    <a:moveTo>
                      <a:pt x="0" y="62275"/>
                    </a:moveTo>
                    <a:cubicBezTo>
                      <a:pt x="193362" y="8343"/>
                      <a:pt x="386725" y="-45589"/>
                      <a:pt x="427433" y="62275"/>
                    </a:cubicBezTo>
                    <a:cubicBezTo>
                      <a:pt x="468141" y="170139"/>
                      <a:pt x="244247" y="709458"/>
                      <a:pt x="244247" y="709458"/>
                    </a:cubicBezTo>
                  </a:path>
                </a:pathLst>
              </a:custGeom>
              <a:ln w="38100" cmpd="sng">
                <a:solidFill>
                  <a:srgbClr val="FFFFFF"/>
                </a:solidFill>
                <a:headEnd type="none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ABA4BD06-BC17-6097-753E-8D1FE68C2D29}"/>
                  </a:ext>
                </a:extLst>
              </p:cNvPr>
              <p:cNvSpPr/>
              <p:nvPr/>
            </p:nvSpPr>
            <p:spPr>
              <a:xfrm>
                <a:off x="5683420" y="3513323"/>
                <a:ext cx="433314" cy="709742"/>
              </a:xfrm>
              <a:custGeom>
                <a:avLst/>
                <a:gdLst>
                  <a:gd name="connsiteX0" fmla="*/ 0 w 432380"/>
                  <a:gd name="connsiteY0" fmla="*/ 62275 h 709458"/>
                  <a:gd name="connsiteX1" fmla="*/ 427433 w 432380"/>
                  <a:gd name="connsiteY1" fmla="*/ 62275 h 709458"/>
                  <a:gd name="connsiteX2" fmla="*/ 244247 w 432380"/>
                  <a:gd name="connsiteY2" fmla="*/ 709458 h 709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2380" h="709458">
                    <a:moveTo>
                      <a:pt x="0" y="62275"/>
                    </a:moveTo>
                    <a:cubicBezTo>
                      <a:pt x="193362" y="8343"/>
                      <a:pt x="386725" y="-45589"/>
                      <a:pt x="427433" y="62275"/>
                    </a:cubicBezTo>
                    <a:cubicBezTo>
                      <a:pt x="468141" y="170139"/>
                      <a:pt x="244247" y="709458"/>
                      <a:pt x="244247" y="709458"/>
                    </a:cubicBezTo>
                  </a:path>
                </a:pathLst>
              </a:custGeom>
              <a:ln w="38100" cmpd="sng">
                <a:solidFill>
                  <a:srgbClr val="FFFFFF"/>
                </a:solidFill>
                <a:headEnd type="none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290E710C-B15D-B708-2578-0C576BFD282F}"/>
                  </a:ext>
                </a:extLst>
              </p:cNvPr>
              <p:cNvSpPr/>
              <p:nvPr/>
            </p:nvSpPr>
            <p:spPr>
              <a:xfrm>
                <a:off x="6540525" y="4464409"/>
                <a:ext cx="431727" cy="709743"/>
              </a:xfrm>
              <a:custGeom>
                <a:avLst/>
                <a:gdLst>
                  <a:gd name="connsiteX0" fmla="*/ 0 w 432380"/>
                  <a:gd name="connsiteY0" fmla="*/ 62275 h 709458"/>
                  <a:gd name="connsiteX1" fmla="*/ 427433 w 432380"/>
                  <a:gd name="connsiteY1" fmla="*/ 62275 h 709458"/>
                  <a:gd name="connsiteX2" fmla="*/ 244247 w 432380"/>
                  <a:gd name="connsiteY2" fmla="*/ 709458 h 709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2380" h="709458">
                    <a:moveTo>
                      <a:pt x="0" y="62275"/>
                    </a:moveTo>
                    <a:cubicBezTo>
                      <a:pt x="193362" y="8343"/>
                      <a:pt x="386725" y="-45589"/>
                      <a:pt x="427433" y="62275"/>
                    </a:cubicBezTo>
                    <a:cubicBezTo>
                      <a:pt x="468141" y="170139"/>
                      <a:pt x="244247" y="709458"/>
                      <a:pt x="244247" y="709458"/>
                    </a:cubicBezTo>
                  </a:path>
                </a:pathLst>
              </a:custGeom>
              <a:ln w="38100" cmpd="sng">
                <a:solidFill>
                  <a:srgbClr val="FFFFFF"/>
                </a:solidFill>
                <a:headEnd type="none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85905484-68B6-D326-99AE-B9E7F9FC97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2356230"/>
              <a:ext cx="10699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6 months</a:t>
              </a:r>
            </a:p>
          </p:txBody>
        </p:sp>
        <p:sp>
          <p:nvSpPr>
            <p:cNvPr id="15" name="TextBox 18">
              <a:extLst>
                <a:ext uri="{FF2B5EF4-FFF2-40B4-BE49-F238E27FC236}">
                  <a16:creationId xmlns:a16="http://schemas.microsoft.com/office/drawing/2014/main" id="{87DDA97B-ACCB-93EE-BCDC-D6F3D06F8C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7362" y="3332543"/>
              <a:ext cx="10699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6 months</a:t>
              </a:r>
            </a:p>
          </p:txBody>
        </p: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A5165709-E769-B960-9606-681FA94B3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8198" y="4297743"/>
              <a:ext cx="9538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 dirty="0"/>
                <a:t>6 months</a:t>
              </a:r>
            </a:p>
          </p:txBody>
        </p:sp>
        <p:sp>
          <p:nvSpPr>
            <p:cNvPr id="17" name="TextBox 20">
              <a:extLst>
                <a:ext uri="{FF2B5EF4-FFF2-40B4-BE49-F238E27FC236}">
                  <a16:creationId xmlns:a16="http://schemas.microsoft.com/office/drawing/2014/main" id="{2582F035-F4ED-4A67-6436-B8C7890B97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6325" y="5269293"/>
              <a:ext cx="10699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6 months</a:t>
              </a:r>
            </a:p>
          </p:txBody>
        </p:sp>
        <p:sp>
          <p:nvSpPr>
            <p:cNvPr id="18" name="TextBox 21">
              <a:extLst>
                <a:ext uri="{FF2B5EF4-FFF2-40B4-BE49-F238E27FC236}">
                  <a16:creationId xmlns:a16="http://schemas.microsoft.com/office/drawing/2014/main" id="{85A9EF25-A759-8138-47F3-AE044C9260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9862" y="5851905"/>
              <a:ext cx="124936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/>
                <a:t>Release!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593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6ABA4-A038-7E01-2FC7-EDFE2826C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41FA93-59D1-BD8F-A833-3A9A5D603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What could go wrong?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36039DB-4500-537F-3348-5FA1F23499EE}"/>
              </a:ext>
            </a:extLst>
          </p:cNvPr>
          <p:cNvGrpSpPr/>
          <p:nvPr/>
        </p:nvGrpSpPr>
        <p:grpSpPr>
          <a:xfrm>
            <a:off x="838200" y="2091118"/>
            <a:ext cx="7759890" cy="4222750"/>
            <a:chOff x="838200" y="2091118"/>
            <a:chExt cx="6931025" cy="4222750"/>
          </a:xfrm>
        </p:grpSpPr>
        <p:grpSp>
          <p:nvGrpSpPr>
            <p:cNvPr id="5" name="Group 9">
              <a:extLst>
                <a:ext uri="{FF2B5EF4-FFF2-40B4-BE49-F238E27FC236}">
                  <a16:creationId xmlns:a16="http://schemas.microsoft.com/office/drawing/2014/main" id="{3C0F90CD-FF74-8809-2D5B-1BBFC2DDF3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8175" y="2091118"/>
              <a:ext cx="5295900" cy="3819525"/>
              <a:chOff x="1677248" y="1353927"/>
              <a:chExt cx="5295004" cy="3820225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EDAE31D-1D31-74B3-BD51-20270B76BFCA}"/>
                  </a:ext>
                </a:extLst>
              </p:cNvPr>
              <p:cNvSpPr/>
              <p:nvPr/>
            </p:nvSpPr>
            <p:spPr>
              <a:xfrm>
                <a:off x="1677248" y="1353927"/>
                <a:ext cx="2060226" cy="635116"/>
              </a:xfrm>
              <a:prstGeom prst="rect">
                <a:avLst/>
              </a:prstGeom>
              <a:solidFill>
                <a:srgbClr val="FF9999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400" dirty="0">
                    <a:solidFill>
                      <a:schemeClr val="bg1"/>
                    </a:solidFill>
                  </a:rPr>
                  <a:t>Requirements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63FFF8E-2D66-2166-187A-8BC3AA7EF57B}"/>
                  </a:ext>
                </a:extLst>
              </p:cNvPr>
              <p:cNvSpPr/>
              <p:nvPr/>
            </p:nvSpPr>
            <p:spPr>
              <a:xfrm>
                <a:off x="2596254" y="2344709"/>
                <a:ext cx="2060226" cy="635116"/>
              </a:xfrm>
              <a:prstGeom prst="rect">
                <a:avLst/>
              </a:prstGeom>
              <a:solidFill>
                <a:srgbClr val="CC99CC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400" dirty="0">
                    <a:solidFill>
                      <a:schemeClr val="bg1"/>
                    </a:solidFill>
                  </a:rPr>
                  <a:t>Design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7264B27-FA94-DF5B-47EA-0AFEEBFE1FE8}"/>
                  </a:ext>
                </a:extLst>
              </p:cNvPr>
              <p:cNvSpPr/>
              <p:nvPr/>
            </p:nvSpPr>
            <p:spPr>
              <a:xfrm>
                <a:off x="3470819" y="3287856"/>
                <a:ext cx="2212601" cy="635116"/>
              </a:xfrm>
              <a:prstGeom prst="rect">
                <a:avLst/>
              </a:prstGeom>
              <a:solidFill>
                <a:srgbClr val="CCFFCC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400" dirty="0">
                    <a:solidFill>
                      <a:schemeClr val="bg1"/>
                    </a:solidFill>
                  </a:rPr>
                  <a:t>Implementation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8717907-2FD4-6DC6-CBC3-B4DAFA65B599}"/>
                  </a:ext>
                </a:extLst>
              </p:cNvPr>
              <p:cNvSpPr/>
              <p:nvPr/>
            </p:nvSpPr>
            <p:spPr>
              <a:xfrm>
                <a:off x="4478711" y="4254821"/>
                <a:ext cx="2061814" cy="635116"/>
              </a:xfrm>
              <a:prstGeom prst="rect">
                <a:avLst/>
              </a:prstGeom>
              <a:solidFill>
                <a:srgbClr val="FFFF00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400" dirty="0">
                    <a:solidFill>
                      <a:schemeClr val="bg1"/>
                    </a:solidFill>
                  </a:rPr>
                  <a:t>Verification</a:t>
                </a: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6E480139-B3FD-C93D-6097-6A2D27841EE0}"/>
                  </a:ext>
                </a:extLst>
              </p:cNvPr>
              <p:cNvSpPr/>
              <p:nvPr/>
            </p:nvSpPr>
            <p:spPr>
              <a:xfrm>
                <a:off x="3737474" y="1622263"/>
                <a:ext cx="431727" cy="709743"/>
              </a:xfrm>
              <a:custGeom>
                <a:avLst/>
                <a:gdLst>
                  <a:gd name="connsiteX0" fmla="*/ 0 w 432380"/>
                  <a:gd name="connsiteY0" fmla="*/ 62275 h 709458"/>
                  <a:gd name="connsiteX1" fmla="*/ 427433 w 432380"/>
                  <a:gd name="connsiteY1" fmla="*/ 62275 h 709458"/>
                  <a:gd name="connsiteX2" fmla="*/ 244247 w 432380"/>
                  <a:gd name="connsiteY2" fmla="*/ 709458 h 709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2380" h="709458">
                    <a:moveTo>
                      <a:pt x="0" y="62275"/>
                    </a:moveTo>
                    <a:cubicBezTo>
                      <a:pt x="193362" y="8343"/>
                      <a:pt x="386725" y="-45589"/>
                      <a:pt x="427433" y="62275"/>
                    </a:cubicBezTo>
                    <a:cubicBezTo>
                      <a:pt x="468141" y="170139"/>
                      <a:pt x="244247" y="709458"/>
                      <a:pt x="244247" y="709458"/>
                    </a:cubicBezTo>
                  </a:path>
                </a:pathLst>
              </a:custGeom>
              <a:ln w="38100" cmpd="sng">
                <a:solidFill>
                  <a:srgbClr val="FFFFFF"/>
                </a:solidFill>
                <a:headEnd type="none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40487B63-5F7A-F133-9212-C4566F84E355}"/>
                  </a:ext>
                </a:extLst>
              </p:cNvPr>
              <p:cNvSpPr/>
              <p:nvPr/>
            </p:nvSpPr>
            <p:spPr>
              <a:xfrm>
                <a:off x="4656481" y="2565411"/>
                <a:ext cx="433315" cy="709743"/>
              </a:xfrm>
              <a:custGeom>
                <a:avLst/>
                <a:gdLst>
                  <a:gd name="connsiteX0" fmla="*/ 0 w 432380"/>
                  <a:gd name="connsiteY0" fmla="*/ 62275 h 709458"/>
                  <a:gd name="connsiteX1" fmla="*/ 427433 w 432380"/>
                  <a:gd name="connsiteY1" fmla="*/ 62275 h 709458"/>
                  <a:gd name="connsiteX2" fmla="*/ 244247 w 432380"/>
                  <a:gd name="connsiteY2" fmla="*/ 709458 h 709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2380" h="709458">
                    <a:moveTo>
                      <a:pt x="0" y="62275"/>
                    </a:moveTo>
                    <a:cubicBezTo>
                      <a:pt x="193362" y="8343"/>
                      <a:pt x="386725" y="-45589"/>
                      <a:pt x="427433" y="62275"/>
                    </a:cubicBezTo>
                    <a:cubicBezTo>
                      <a:pt x="468141" y="170139"/>
                      <a:pt x="244247" y="709458"/>
                      <a:pt x="244247" y="709458"/>
                    </a:cubicBezTo>
                  </a:path>
                </a:pathLst>
              </a:custGeom>
              <a:ln w="38100" cmpd="sng">
                <a:solidFill>
                  <a:srgbClr val="FFFFFF"/>
                </a:solidFill>
                <a:headEnd type="none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2E8BCD45-1F3C-55C3-CEEE-EDDC2041041C}"/>
                  </a:ext>
                </a:extLst>
              </p:cNvPr>
              <p:cNvSpPr/>
              <p:nvPr/>
            </p:nvSpPr>
            <p:spPr>
              <a:xfrm>
                <a:off x="5683420" y="3513323"/>
                <a:ext cx="433314" cy="709742"/>
              </a:xfrm>
              <a:custGeom>
                <a:avLst/>
                <a:gdLst>
                  <a:gd name="connsiteX0" fmla="*/ 0 w 432380"/>
                  <a:gd name="connsiteY0" fmla="*/ 62275 h 709458"/>
                  <a:gd name="connsiteX1" fmla="*/ 427433 w 432380"/>
                  <a:gd name="connsiteY1" fmla="*/ 62275 h 709458"/>
                  <a:gd name="connsiteX2" fmla="*/ 244247 w 432380"/>
                  <a:gd name="connsiteY2" fmla="*/ 709458 h 709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2380" h="709458">
                    <a:moveTo>
                      <a:pt x="0" y="62275"/>
                    </a:moveTo>
                    <a:cubicBezTo>
                      <a:pt x="193362" y="8343"/>
                      <a:pt x="386725" y="-45589"/>
                      <a:pt x="427433" y="62275"/>
                    </a:cubicBezTo>
                    <a:cubicBezTo>
                      <a:pt x="468141" y="170139"/>
                      <a:pt x="244247" y="709458"/>
                      <a:pt x="244247" y="709458"/>
                    </a:cubicBezTo>
                  </a:path>
                </a:pathLst>
              </a:custGeom>
              <a:ln w="38100" cmpd="sng">
                <a:solidFill>
                  <a:srgbClr val="FFFFFF"/>
                </a:solidFill>
                <a:headEnd type="none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88F1EF2D-23BE-0CAA-8025-C78EDA901ADA}"/>
                  </a:ext>
                </a:extLst>
              </p:cNvPr>
              <p:cNvSpPr/>
              <p:nvPr/>
            </p:nvSpPr>
            <p:spPr>
              <a:xfrm>
                <a:off x="6540525" y="4464409"/>
                <a:ext cx="431727" cy="709743"/>
              </a:xfrm>
              <a:custGeom>
                <a:avLst/>
                <a:gdLst>
                  <a:gd name="connsiteX0" fmla="*/ 0 w 432380"/>
                  <a:gd name="connsiteY0" fmla="*/ 62275 h 709458"/>
                  <a:gd name="connsiteX1" fmla="*/ 427433 w 432380"/>
                  <a:gd name="connsiteY1" fmla="*/ 62275 h 709458"/>
                  <a:gd name="connsiteX2" fmla="*/ 244247 w 432380"/>
                  <a:gd name="connsiteY2" fmla="*/ 709458 h 709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2380" h="709458">
                    <a:moveTo>
                      <a:pt x="0" y="62275"/>
                    </a:moveTo>
                    <a:cubicBezTo>
                      <a:pt x="193362" y="8343"/>
                      <a:pt x="386725" y="-45589"/>
                      <a:pt x="427433" y="62275"/>
                    </a:cubicBezTo>
                    <a:cubicBezTo>
                      <a:pt x="468141" y="170139"/>
                      <a:pt x="244247" y="709458"/>
                      <a:pt x="244247" y="709458"/>
                    </a:cubicBezTo>
                  </a:path>
                </a:pathLst>
              </a:custGeom>
              <a:ln w="38100" cmpd="sng">
                <a:solidFill>
                  <a:srgbClr val="FFFFFF"/>
                </a:solidFill>
                <a:headEnd type="none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D9BD727B-9F14-655C-2C70-6FA5EE8ED7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2356230"/>
              <a:ext cx="10699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6 months</a:t>
              </a:r>
            </a:p>
          </p:txBody>
        </p:sp>
        <p:sp>
          <p:nvSpPr>
            <p:cNvPr id="15" name="TextBox 18">
              <a:extLst>
                <a:ext uri="{FF2B5EF4-FFF2-40B4-BE49-F238E27FC236}">
                  <a16:creationId xmlns:a16="http://schemas.microsoft.com/office/drawing/2014/main" id="{CC9912D2-6D22-7FC8-A28E-CF28D3559E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7362" y="3332543"/>
              <a:ext cx="10699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6 months</a:t>
              </a:r>
            </a:p>
          </p:txBody>
        </p: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E9661793-0B61-67E4-75CC-6FBB2DBBD0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8198" y="4297743"/>
              <a:ext cx="9538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 dirty="0"/>
                <a:t>6 months</a:t>
              </a:r>
            </a:p>
          </p:txBody>
        </p:sp>
        <p:sp>
          <p:nvSpPr>
            <p:cNvPr id="17" name="TextBox 20">
              <a:extLst>
                <a:ext uri="{FF2B5EF4-FFF2-40B4-BE49-F238E27FC236}">
                  <a16:creationId xmlns:a16="http://schemas.microsoft.com/office/drawing/2014/main" id="{32FBE8B2-8FF2-EA34-9139-E9990390A2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6325" y="5269293"/>
              <a:ext cx="10699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6 months</a:t>
              </a:r>
            </a:p>
          </p:txBody>
        </p:sp>
        <p:sp>
          <p:nvSpPr>
            <p:cNvPr id="18" name="TextBox 21">
              <a:extLst>
                <a:ext uri="{FF2B5EF4-FFF2-40B4-BE49-F238E27FC236}">
                  <a16:creationId xmlns:a16="http://schemas.microsoft.com/office/drawing/2014/main" id="{1DE87614-4B7D-3A9D-4EE8-5EE9873468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9862" y="5851905"/>
              <a:ext cx="124936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/>
                <a:t>Release!</a:t>
              </a:r>
            </a:p>
          </p:txBody>
        </p:sp>
      </p:grpSp>
      <p:sp>
        <p:nvSpPr>
          <p:cNvPr id="2" name="Freeform 1">
            <a:extLst>
              <a:ext uri="{FF2B5EF4-FFF2-40B4-BE49-F238E27FC236}">
                <a16:creationId xmlns:a16="http://schemas.microsoft.com/office/drawing/2014/main" id="{06621591-17BB-F284-F22C-B3FCA4F34613}"/>
              </a:ext>
            </a:extLst>
          </p:cNvPr>
          <p:cNvSpPr/>
          <p:nvPr/>
        </p:nvSpPr>
        <p:spPr>
          <a:xfrm>
            <a:off x="4476465" y="2091118"/>
            <a:ext cx="6250675" cy="1399476"/>
          </a:xfrm>
          <a:custGeom>
            <a:avLst/>
            <a:gdLst>
              <a:gd name="connsiteX0" fmla="*/ 3342517 w 3419251"/>
              <a:gd name="connsiteY0" fmla="*/ 2022693 h 2022693"/>
              <a:gd name="connsiteX1" fmla="*/ 2983107 w 3419251"/>
              <a:gd name="connsiteY1" fmla="*/ 189500 h 2022693"/>
              <a:gd name="connsiteX2" fmla="*/ 0 w 3419251"/>
              <a:gd name="connsiteY2" fmla="*/ 105628 h 202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9251" h="2022693">
                <a:moveTo>
                  <a:pt x="3342517" y="2022693"/>
                </a:moveTo>
                <a:cubicBezTo>
                  <a:pt x="3441355" y="1265852"/>
                  <a:pt x="3540193" y="509011"/>
                  <a:pt x="2983107" y="189500"/>
                </a:cubicBezTo>
                <a:cubicBezTo>
                  <a:pt x="2426021" y="-130011"/>
                  <a:pt x="656923" y="35735"/>
                  <a:pt x="0" y="105628"/>
                </a:cubicBezTo>
              </a:path>
            </a:pathLst>
          </a:custGeom>
          <a:ln w="57150" cmpd="sng">
            <a:solidFill>
              <a:srgbClr val="FF00FF"/>
            </a:solidFill>
            <a:prstDash val="sysDash"/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DCEE1B-DC8F-8611-55C3-FBC7DA50AE7B}"/>
              </a:ext>
            </a:extLst>
          </p:cNvPr>
          <p:cNvGrpSpPr>
            <a:grpSpLocks/>
          </p:cNvGrpSpPr>
          <p:nvPr/>
        </p:nvGrpSpPr>
        <p:grpSpPr bwMode="auto">
          <a:xfrm>
            <a:off x="9584906" y="3538219"/>
            <a:ext cx="1577975" cy="2903538"/>
            <a:chOff x="7326625" y="3381375"/>
            <a:chExt cx="1577975" cy="2903246"/>
          </a:xfrm>
        </p:grpSpPr>
        <p:grpSp>
          <p:nvGrpSpPr>
            <p:cNvPr id="20" name="Group 16">
              <a:extLst>
                <a:ext uri="{FF2B5EF4-FFF2-40B4-BE49-F238E27FC236}">
                  <a16:creationId xmlns:a16="http://schemas.microsoft.com/office/drawing/2014/main" id="{57320FD3-0A92-4DE1-4D43-EA37532964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26625" y="3381375"/>
              <a:ext cx="1577975" cy="2617788"/>
              <a:chOff x="7565832" y="3381340"/>
              <a:chExt cx="1578168" cy="2617866"/>
            </a:xfrm>
          </p:grpSpPr>
          <p:pic>
            <p:nvPicPr>
              <p:cNvPr id="22" name="Picture 3">
                <a:extLst>
                  <a:ext uri="{FF2B5EF4-FFF2-40B4-BE49-F238E27FC236}">
                    <a16:creationId xmlns:a16="http://schemas.microsoft.com/office/drawing/2014/main" id="{F44629A9-B2FE-DFC7-92F5-E3BFE9B9E0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5832" y="4348119"/>
                <a:ext cx="1578168" cy="1651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Oval Callout 22">
                <a:extLst>
                  <a:ext uri="{FF2B5EF4-FFF2-40B4-BE49-F238E27FC236}">
                    <a16:creationId xmlns:a16="http://schemas.microsoft.com/office/drawing/2014/main" id="{5463A592-C7EF-3A19-2094-F3B5E073C2D0}"/>
                  </a:ext>
                </a:extLst>
              </p:cNvPr>
              <p:cNvSpPr/>
              <p:nvPr/>
            </p:nvSpPr>
            <p:spPr>
              <a:xfrm>
                <a:off x="7565832" y="3381340"/>
                <a:ext cx="1479731" cy="709563"/>
              </a:xfrm>
              <a:prstGeom prst="wedgeEllipseCallout">
                <a:avLst>
                  <a:gd name="adj1" fmla="val -7881"/>
                  <a:gd name="adj2" fmla="val 82761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chemeClr val="bg1"/>
                    </a:solidFill>
                  </a:rPr>
                  <a:t>I don’t like it…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B80194D-7E70-D923-32F7-1FECFC8650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5622" y="5915289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Customer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DE370C-D5BE-8A28-13AF-AA2256E93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871" y="1472083"/>
            <a:ext cx="19175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rgbClr val="FF00FF"/>
                </a:solidFill>
              </a:rPr>
              <a:t>Problem!</a:t>
            </a:r>
          </a:p>
        </p:txBody>
      </p:sp>
    </p:spTree>
    <p:extLst>
      <p:ext uri="{BB962C8B-B14F-4D97-AF65-F5344CB8AC3E}">
        <p14:creationId xmlns:p14="http://schemas.microsoft.com/office/powerpoint/2010/main" val="60949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702E17-CAD4-053A-DB73-9F25F3AB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Why Waterfall Fails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457C8C-6971-42E7-7BC6-3C041865C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False assumption: Specifications are …</a:t>
            </a:r>
          </a:p>
          <a:p>
            <a:pPr lvl="1" eaLnBrk="1" hangingPunct="1">
              <a:buClr>
                <a:srgbClr val="FF0000"/>
              </a:buClr>
              <a:buFont typeface="Zapf Dingbats"/>
              <a:buChar char="✘"/>
            </a:pPr>
            <a:r>
              <a:rPr lang="en-US" altLang="en-US" dirty="0">
                <a:ea typeface="ＭＳ Ｐゴシック" charset="-128"/>
              </a:rPr>
              <a:t>predictable – can be correctly defined at the start</a:t>
            </a:r>
          </a:p>
          <a:p>
            <a:pPr lvl="1" eaLnBrk="1" hangingPunct="1">
              <a:buClr>
                <a:srgbClr val="FF0000"/>
              </a:buClr>
              <a:buFont typeface="Zapf Dingbats"/>
              <a:buChar char="✘"/>
            </a:pPr>
            <a:r>
              <a:rPr lang="en-US" altLang="en-US" dirty="0">
                <a:ea typeface="ＭＳ Ｐゴシック" charset="-128"/>
              </a:rPr>
              <a:t>stable – have low change rates</a:t>
            </a:r>
          </a:p>
          <a:p>
            <a:pPr lvl="1"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Actual stats: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25% of requirements changed 😱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35% to 50% changed in large projects 😱 😱</a:t>
            </a:r>
          </a:p>
        </p:txBody>
      </p:sp>
    </p:spTree>
    <p:extLst>
      <p:ext uri="{BB962C8B-B14F-4D97-AF65-F5344CB8AC3E}">
        <p14:creationId xmlns:p14="http://schemas.microsoft.com/office/powerpoint/2010/main" val="1698879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8BDAF5-6D1D-2826-AAF7-DF9DD4222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20904" cy="1886756"/>
          </a:xfrm>
        </p:spPr>
        <p:txBody>
          <a:bodyPr>
            <a:normAutofit/>
          </a:bodyPr>
          <a:lstStyle/>
          <a:p>
            <a:r>
              <a:rPr lang="en-US" sz="32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Solution:</a:t>
            </a:r>
            <a:br>
              <a:rPr lang="en-US" sz="32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4400" b="1" i="0" u="none" strike="noStrike" kern="1200" baseline="0" dirty="0">
                <a:solidFill>
                  <a:srgbClr val="FFFF00"/>
                </a:solidFill>
                <a:latin typeface="Calibri" panose="020F0502020204030204" pitchFamily="34" charset="0"/>
              </a:rPr>
              <a:t>Empirical</a:t>
            </a:r>
            <a:br>
              <a:rPr lang="en-US" sz="44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44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Process Model</a:t>
            </a:r>
            <a:endParaRPr lang="en-001" dirty="0"/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60221182-F5E6-ED05-8550-E7DDA358F3A0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582572"/>
            <a:ext cx="4385481" cy="5679208"/>
            <a:chOff x="7158253" y="316346"/>
            <a:chExt cx="1888632" cy="2443395"/>
          </a:xfrm>
        </p:grpSpPr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1B37A637-31DB-E057-497C-7BF4AE9152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3289" y="316346"/>
              <a:ext cx="1099411" cy="357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4800" dirty="0"/>
                <a:t>Feedback</a:t>
              </a:r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9B0A0224-4588-194A-5749-4F63E1BFC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0476" y="2402217"/>
              <a:ext cx="1273819" cy="357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4800" dirty="0"/>
                <a:t>Adaptation</a:t>
              </a:r>
            </a:p>
          </p:txBody>
        </p:sp>
        <p:sp>
          <p:nvSpPr>
            <p:cNvPr id="8" name="Curved Down Arrow 7">
              <a:extLst>
                <a:ext uri="{FF2B5EF4-FFF2-40B4-BE49-F238E27FC236}">
                  <a16:creationId xmlns:a16="http://schemas.microsoft.com/office/drawing/2014/main" id="{FCD346AB-DEC2-E71D-7CAE-D68976C6F8B8}"/>
                </a:ext>
              </a:extLst>
            </p:cNvPr>
            <p:cNvSpPr/>
            <p:nvPr/>
          </p:nvSpPr>
          <p:spPr>
            <a:xfrm>
              <a:off x="7340876" y="675515"/>
              <a:ext cx="1706009" cy="832461"/>
            </a:xfrm>
            <a:prstGeom prst="curvedDownArrow">
              <a:avLst>
                <a:gd name="adj1" fmla="val 47770"/>
                <a:gd name="adj2" fmla="val 94968"/>
                <a:gd name="adj3" fmla="val 46479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9" name="Curved Down Arrow 8">
              <a:extLst>
                <a:ext uri="{FF2B5EF4-FFF2-40B4-BE49-F238E27FC236}">
                  <a16:creationId xmlns:a16="http://schemas.microsoft.com/office/drawing/2014/main" id="{F7DB4F63-583A-3251-E900-789A61896D9E}"/>
                </a:ext>
              </a:extLst>
            </p:cNvPr>
            <p:cNvSpPr/>
            <p:nvPr/>
          </p:nvSpPr>
          <p:spPr>
            <a:xfrm rot="10800000">
              <a:off x="7158253" y="1562068"/>
              <a:ext cx="1706009" cy="833377"/>
            </a:xfrm>
            <a:prstGeom prst="curvedDownArrow">
              <a:avLst>
                <a:gd name="adj1" fmla="val 47770"/>
                <a:gd name="adj2" fmla="val 94968"/>
                <a:gd name="adj3" fmla="val 464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1DF7E62-615E-E02D-3DE5-EBA89976B809}"/>
              </a:ext>
            </a:extLst>
          </p:cNvPr>
          <p:cNvSpPr txBox="1"/>
          <p:nvPr/>
        </p:nvSpPr>
        <p:spPr>
          <a:xfrm>
            <a:off x="838200" y="4061178"/>
            <a:ext cx="4235684" cy="220060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0" i="0" dirty="0" err="1">
                <a:solidFill>
                  <a:srgbClr val="ECECEC"/>
                </a:solidFill>
                <a:effectLst/>
                <a:latin typeface="Google Sans"/>
              </a:rPr>
              <a:t>em·pir·i·cal</a:t>
            </a:r>
            <a:endParaRPr lang="en-US" sz="2800" b="0" i="0" dirty="0">
              <a:solidFill>
                <a:srgbClr val="ECECEC"/>
              </a:solidFill>
              <a:effectLst/>
              <a:latin typeface="Google Sans"/>
            </a:endParaRPr>
          </a:p>
          <a:p>
            <a:r>
              <a:rPr lang="en-US" sz="1400" b="0" i="0" dirty="0">
                <a:solidFill>
                  <a:srgbClr val="ECECEC"/>
                </a:solidFill>
                <a:effectLst/>
                <a:latin typeface="Roboto" panose="02000000000000000000" pitchFamily="2" charset="0"/>
              </a:rPr>
              <a:t>/</a:t>
            </a:r>
            <a:r>
              <a:rPr lang="en-US" sz="1400" b="0" i="0" dirty="0" err="1">
                <a:solidFill>
                  <a:srgbClr val="ECECEC"/>
                </a:solidFill>
                <a:effectLst/>
                <a:latin typeface="Roboto" panose="02000000000000000000" pitchFamily="2" charset="0"/>
              </a:rPr>
              <a:t>imˈpirək</a:t>
            </a:r>
            <a:r>
              <a:rPr lang="en-US" sz="1400" b="0" i="0" dirty="0">
                <a:solidFill>
                  <a:srgbClr val="ECECEC"/>
                </a:solidFill>
                <a:effectLst/>
                <a:latin typeface="Roboto" panose="02000000000000000000" pitchFamily="2" charset="0"/>
              </a:rPr>
              <a:t>(</a:t>
            </a:r>
            <a:r>
              <a:rPr lang="en-US" sz="1400" b="0" i="0" dirty="0" err="1">
                <a:solidFill>
                  <a:srgbClr val="ECECEC"/>
                </a:solidFill>
                <a:effectLst/>
                <a:latin typeface="Roboto" panose="02000000000000000000" pitchFamily="2" charset="0"/>
              </a:rPr>
              <a:t>ə</a:t>
            </a:r>
            <a:r>
              <a:rPr lang="en-US" sz="1400" b="0" i="0" dirty="0">
                <a:solidFill>
                  <a:srgbClr val="ECECEC"/>
                </a:solidFill>
                <a:effectLst/>
                <a:latin typeface="Roboto" panose="02000000000000000000" pitchFamily="2" charset="0"/>
              </a:rPr>
              <a:t>)l/</a:t>
            </a:r>
            <a:endParaRPr lang="en-US" sz="1400" dirty="0">
              <a:solidFill>
                <a:srgbClr val="ECECEC"/>
              </a:solidFill>
              <a:latin typeface="Google Sans"/>
            </a:endParaRPr>
          </a:p>
          <a:p>
            <a:pPr>
              <a:spcBef>
                <a:spcPts val="1200"/>
              </a:spcBef>
            </a:pPr>
            <a:r>
              <a:rPr lang="en-US" sz="1400" b="0" i="1" dirty="0">
                <a:solidFill>
                  <a:srgbClr val="999DA9"/>
                </a:solidFill>
                <a:effectLst/>
                <a:latin typeface="Roboto" panose="02000000000000000000" pitchFamily="2" charset="0"/>
              </a:rPr>
              <a:t>adjective</a:t>
            </a:r>
          </a:p>
          <a:p>
            <a:r>
              <a:rPr lang="en-US" b="0" i="0" dirty="0">
                <a:solidFill>
                  <a:srgbClr val="ECECEC"/>
                </a:solidFill>
                <a:effectLst/>
                <a:latin typeface="Roboto" panose="02000000000000000000" pitchFamily="2" charset="0"/>
              </a:rPr>
              <a:t>based on, concerned with, or verifiable by observation or experience rather than theory or pure logic.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https://languages.oup.com/google-dictionary-en/</a:t>
            </a:r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endParaRPr lang="en-001" sz="12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47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DC12F-3F3A-BA33-9E0C-2118873D7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&amp; Incremental Development Process</a:t>
            </a:r>
            <a:endParaRPr lang="en-001" dirty="0"/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F2E1BE26-C883-E31B-834B-5D1650237E02}"/>
              </a:ext>
            </a:extLst>
          </p:cNvPr>
          <p:cNvGrpSpPr>
            <a:grpSpLocks/>
          </p:cNvGrpSpPr>
          <p:nvPr/>
        </p:nvGrpSpPr>
        <p:grpSpPr bwMode="auto">
          <a:xfrm>
            <a:off x="2809422" y="1690688"/>
            <a:ext cx="7396140" cy="4331446"/>
            <a:chOff x="1126287" y="1276200"/>
            <a:chExt cx="7396720" cy="4331123"/>
          </a:xfrm>
        </p:grpSpPr>
        <p:sp>
          <p:nvSpPr>
            <p:cNvPr id="4" name="Arc 3">
              <a:extLst>
                <a:ext uri="{FF2B5EF4-FFF2-40B4-BE49-F238E27FC236}">
                  <a16:creationId xmlns:a16="http://schemas.microsoft.com/office/drawing/2014/main" id="{DE2405E6-9CE8-E146-2B93-62346102BBDD}"/>
                </a:ext>
              </a:extLst>
            </p:cNvPr>
            <p:cNvSpPr/>
            <p:nvPr/>
          </p:nvSpPr>
          <p:spPr>
            <a:xfrm>
              <a:off x="3317414" y="2052940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BF656E0B-2C74-E514-71A2-3B4F6DD98A9C}"/>
                </a:ext>
              </a:extLst>
            </p:cNvPr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DBAF25A0-37CB-F0F7-380F-89F17D1A70DA}"/>
                </a:ext>
              </a:extLst>
            </p:cNvPr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3808850C-3A3F-689A-F08C-7CA1129B1EE8}"/>
                </a:ext>
              </a:extLst>
            </p:cNvPr>
            <p:cNvSpPr/>
            <p:nvPr/>
          </p:nvSpPr>
          <p:spPr>
            <a:xfrm rot="16200000">
              <a:off x="3249367" y="2052719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TextBox 28">
              <a:extLst>
                <a:ext uri="{FF2B5EF4-FFF2-40B4-BE49-F238E27FC236}">
                  <a16:creationId xmlns:a16="http://schemas.microsoft.com/office/drawing/2014/main" id="{BFC2B5A7-AE2F-7214-CF9B-4E19831269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5585" y="3534118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 dirty="0">
                  <a:solidFill>
                    <a:srgbClr val="FFFF00"/>
                  </a:solidFill>
                </a:rPr>
                <a:t>Planning</a:t>
              </a:r>
            </a:p>
          </p:txBody>
        </p:sp>
        <p:sp>
          <p:nvSpPr>
            <p:cNvPr id="9" name="TextBox 29">
              <a:extLst>
                <a:ext uri="{FF2B5EF4-FFF2-40B4-BE49-F238E27FC236}">
                  <a16:creationId xmlns:a16="http://schemas.microsoft.com/office/drawing/2014/main" id="{44F190D8-7560-1865-1466-3AB749CB41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496044">
              <a:off x="2060968" y="1712820"/>
              <a:ext cx="1676167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10" name="TextBox 30">
              <a:extLst>
                <a:ext uri="{FF2B5EF4-FFF2-40B4-BE49-F238E27FC236}">
                  <a16:creationId xmlns:a16="http://schemas.microsoft.com/office/drawing/2014/main" id="{BDD265CD-3C0C-4F9F-BC23-79302A037D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845984">
              <a:off x="5687902" y="1569153"/>
              <a:ext cx="1293848" cy="707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Analysis &amp;</a:t>
              </a:r>
            </a:p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11" name="TextBox 32">
              <a:extLst>
                <a:ext uri="{FF2B5EF4-FFF2-40B4-BE49-F238E27FC236}">
                  <a16:creationId xmlns:a16="http://schemas.microsoft.com/office/drawing/2014/main" id="{99EB6E34-4018-E830-084F-9889C4EBEF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2814" y="350539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FF00"/>
                  </a:solidFill>
                </a:rPr>
                <a:t>Implementation</a:t>
              </a:r>
            </a:p>
          </p:txBody>
        </p:sp>
        <p:sp>
          <p:nvSpPr>
            <p:cNvPr id="12" name="TextBox 33">
              <a:extLst>
                <a:ext uri="{FF2B5EF4-FFF2-40B4-BE49-F238E27FC236}">
                  <a16:creationId xmlns:a16="http://schemas.microsoft.com/office/drawing/2014/main" id="{06C712B3-81F0-A528-392B-80F159361F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6005" y="4491674"/>
              <a:ext cx="1497002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13" name="TextBox 34">
              <a:extLst>
                <a:ext uri="{FF2B5EF4-FFF2-40B4-BE49-F238E27FC236}">
                  <a16:creationId xmlns:a16="http://schemas.microsoft.com/office/drawing/2014/main" id="{D121B8FE-4F6D-0282-B0F6-8B2B9BF3EF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437332">
              <a:off x="5838144" y="5170594"/>
              <a:ext cx="929111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14" name="TextBox 35">
              <a:extLst>
                <a:ext uri="{FF2B5EF4-FFF2-40B4-BE49-F238E27FC236}">
                  <a16:creationId xmlns:a16="http://schemas.microsoft.com/office/drawing/2014/main" id="{9F517843-94C8-96F8-03FB-4BE30240A1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228445">
              <a:off x="2332165" y="5207242"/>
              <a:ext cx="1298854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15" name="TextBox 36">
              <a:extLst>
                <a:ext uri="{FF2B5EF4-FFF2-40B4-BE49-F238E27FC236}">
                  <a16:creationId xmlns:a16="http://schemas.microsoft.com/office/drawing/2014/main" id="{35C98A0A-5F98-844F-EF34-5FC596C012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6287" y="2539821"/>
              <a:ext cx="1108083" cy="707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</a:p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</p:grpSp>
      <p:sp>
        <p:nvSpPr>
          <p:cNvPr id="16" name="Arc 15">
            <a:extLst>
              <a:ext uri="{FF2B5EF4-FFF2-40B4-BE49-F238E27FC236}">
                <a16:creationId xmlns:a16="http://schemas.microsoft.com/office/drawing/2014/main" id="{19354D30-E089-0E10-9E85-0D705391AB9C}"/>
              </a:ext>
            </a:extLst>
          </p:cNvPr>
          <p:cNvSpPr/>
          <p:nvPr/>
        </p:nvSpPr>
        <p:spPr bwMode="auto">
          <a:xfrm rot="5400000" flipV="1">
            <a:off x="2879906" y="758408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3D7A7CF2-4E42-E240-2A6D-F90DAB5D7189}"/>
              </a:ext>
            </a:extLst>
          </p:cNvPr>
          <p:cNvSpPr/>
          <p:nvPr/>
        </p:nvSpPr>
        <p:spPr bwMode="auto">
          <a:xfrm rot="5400000" flipV="1">
            <a:off x="8747919" y="2402245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79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C0A3E416-13B0-4CFE-8B85-8989D8AEFB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</TotalTime>
  <Words>876</Words>
  <Application>Microsoft Macintosh PowerPoint</Application>
  <PresentationFormat>Widescreen</PresentationFormat>
  <Paragraphs>226</Paragraphs>
  <Slides>26</Slides>
  <Notes>4</Notes>
  <HiddenSlides>9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ＭＳ Ｐゴシック</vt:lpstr>
      <vt:lpstr>-apple-system</vt:lpstr>
      <vt:lpstr>Aptos</vt:lpstr>
      <vt:lpstr>Aptos Display</vt:lpstr>
      <vt:lpstr>Arial</vt:lpstr>
      <vt:lpstr>Calibri</vt:lpstr>
      <vt:lpstr>Google Sans</vt:lpstr>
      <vt:lpstr>Roboto</vt:lpstr>
      <vt:lpstr>Zapf Dingbats</vt:lpstr>
      <vt:lpstr>Office Theme</vt:lpstr>
      <vt:lpstr>Software Engineering Process</vt:lpstr>
      <vt:lpstr>Engineering software is a Big Job</vt:lpstr>
      <vt:lpstr>Practical Issue</vt:lpstr>
      <vt:lpstr>The Classic Way: Waterfall</vt:lpstr>
      <vt:lpstr>What could go wrong?</vt:lpstr>
      <vt:lpstr>What could go wrong?</vt:lpstr>
      <vt:lpstr>Why Waterfall Fails</vt:lpstr>
      <vt:lpstr>Solution: Empirical Process Model</vt:lpstr>
      <vt:lpstr>Iterative &amp; Incremental Development Process</vt:lpstr>
      <vt:lpstr>Iterative &amp; Incremental Development Process</vt:lpstr>
      <vt:lpstr>Iterative &amp; Incremental Development Process</vt:lpstr>
      <vt:lpstr>Iterative &amp; Incremental Development Process</vt:lpstr>
      <vt:lpstr>Iterative &amp; Incremental Development Process</vt:lpstr>
      <vt:lpstr>Iterative &amp; Incremental Development: Key Benefits</vt:lpstr>
      <vt:lpstr>Iteration Length?</vt:lpstr>
      <vt:lpstr>Our Project Iterations?</vt:lpstr>
      <vt:lpstr>Summary</vt:lpstr>
      <vt:lpstr>Appendix: Extras</vt:lpstr>
      <vt:lpstr>PowerPoint Presentation</vt:lpstr>
      <vt:lpstr>Estimation is Hard</vt:lpstr>
      <vt:lpstr>Principles for Estimation</vt:lpstr>
      <vt:lpstr>Planning Poker Estimation Using Wisdom of the Crowd</vt:lpstr>
      <vt:lpstr>PowerPoint Presentation</vt:lpstr>
      <vt:lpstr>Principle: Customer sets priorities</vt:lpstr>
      <vt:lpstr>Priority Numbering Scheme</vt:lpstr>
      <vt:lpstr>So in the end you have…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Scott Fleming (sdflming)</dc:creator>
  <cp:lastModifiedBy>Scott Fleming (sdflming)</cp:lastModifiedBy>
  <cp:revision>38</cp:revision>
  <dcterms:created xsi:type="dcterms:W3CDTF">2025-03-29T15:44:48Z</dcterms:created>
  <dcterms:modified xsi:type="dcterms:W3CDTF">2025-04-02T17:28:34Z</dcterms:modified>
</cp:coreProperties>
</file>