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9" r:id="rId9"/>
    <p:sldId id="270" r:id="rId10"/>
    <p:sldId id="271" r:id="rId11"/>
    <p:sldId id="267" r:id="rId12"/>
    <p:sldId id="26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79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DFF"/>
    <a:srgbClr val="3DACFF"/>
    <a:srgbClr val="A8D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10"/>
    <p:restoredTop sz="94673"/>
  </p:normalViewPr>
  <p:slideViewPr>
    <p:cSldViewPr snapToGrid="0">
      <p:cViewPr varScale="1">
        <p:scale>
          <a:sx n="124" d="100"/>
          <a:sy n="124" d="100"/>
        </p:scale>
        <p:origin x="4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001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01982-66C0-4046-8CB1-D911DAD74A54}" type="datetimeFigureOut">
              <a:rPr lang="en-001" smtClean="0"/>
              <a:t>19/04/2025</a:t>
            </a:fld>
            <a:endParaRPr lang="en-001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001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00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00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7CA4C-BEA6-7E42-A818-1F385EDCF94E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725381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Photo: “St. Paul's Cathedral, London” © 2016 by Scott D. Fleming is licensed under CC BY-NC 4.0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57CA4C-BEA6-7E42-A818-1F385EDCF94E}" type="slidenum">
              <a:rPr lang="en-001" smtClean="0"/>
              <a:t>1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833536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7E80-5F0A-7549-A107-9829A570E705}" type="datetimeFigureOut">
              <a:rPr lang="en-001" smtClean="0"/>
              <a:t>19/04/2025</a:t>
            </a:fld>
            <a:endParaRPr lang="en-00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D789B-A51F-E047-AEDC-7DBE90A54DC1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861532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7E80-5F0A-7549-A107-9829A570E705}" type="datetimeFigureOut">
              <a:rPr lang="en-001" smtClean="0"/>
              <a:t>19/04/2025</a:t>
            </a:fld>
            <a:endParaRPr lang="en-00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D789B-A51F-E047-AEDC-7DBE90A54DC1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4260323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7E80-5F0A-7549-A107-9829A570E705}" type="datetimeFigureOut">
              <a:rPr lang="en-001" smtClean="0"/>
              <a:t>19/04/2025</a:t>
            </a:fld>
            <a:endParaRPr lang="en-00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D789B-A51F-E047-AEDC-7DBE90A54DC1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048720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7E80-5F0A-7549-A107-9829A570E705}" type="datetimeFigureOut">
              <a:rPr lang="en-001" smtClean="0"/>
              <a:t>19/04/2025</a:t>
            </a:fld>
            <a:endParaRPr lang="en-00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D789B-A51F-E047-AEDC-7DBE90A54DC1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812676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7E80-5F0A-7549-A107-9829A570E705}" type="datetimeFigureOut">
              <a:rPr lang="en-001" smtClean="0"/>
              <a:t>19/04/2025</a:t>
            </a:fld>
            <a:endParaRPr lang="en-00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D789B-A51F-E047-AEDC-7DBE90A54DC1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936949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7E80-5F0A-7549-A107-9829A570E705}" type="datetimeFigureOut">
              <a:rPr lang="en-001" smtClean="0"/>
              <a:t>19/04/2025</a:t>
            </a:fld>
            <a:endParaRPr lang="en-00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D789B-A51F-E047-AEDC-7DBE90A54DC1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4157134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7E80-5F0A-7549-A107-9829A570E705}" type="datetimeFigureOut">
              <a:rPr lang="en-001" smtClean="0"/>
              <a:t>19/04/2025</a:t>
            </a:fld>
            <a:endParaRPr lang="en-00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D789B-A51F-E047-AEDC-7DBE90A54DC1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38915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7E80-5F0A-7549-A107-9829A570E705}" type="datetimeFigureOut">
              <a:rPr lang="en-001" smtClean="0"/>
              <a:t>19/04/2025</a:t>
            </a:fld>
            <a:endParaRPr lang="en-00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D789B-A51F-E047-AEDC-7DBE90A54DC1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71363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7E80-5F0A-7549-A107-9829A570E705}" type="datetimeFigureOut">
              <a:rPr lang="en-001" smtClean="0"/>
              <a:t>19/04/2025</a:t>
            </a:fld>
            <a:endParaRPr lang="en-00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D789B-A51F-E047-AEDC-7DBE90A54DC1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1607849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7E80-5F0A-7549-A107-9829A570E705}" type="datetimeFigureOut">
              <a:rPr lang="en-001" smtClean="0"/>
              <a:t>19/04/2025</a:t>
            </a:fld>
            <a:endParaRPr lang="en-00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D789B-A51F-E047-AEDC-7DBE90A54DC1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467663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47E80-5F0A-7549-A107-9829A570E705}" type="datetimeFigureOut">
              <a:rPr lang="en-001" smtClean="0"/>
              <a:t>19/04/2025</a:t>
            </a:fld>
            <a:endParaRPr lang="en-00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0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D789B-A51F-E047-AEDC-7DBE90A54DC1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2001251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D1F47E80-5F0A-7549-A107-9829A570E705}" type="datetimeFigureOut">
              <a:rPr lang="en-001" smtClean="0"/>
              <a:t>19/04/2025</a:t>
            </a:fld>
            <a:endParaRPr lang="en-00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00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079D789B-A51F-E047-AEDC-7DBE90A54DC1}" type="slidenum">
              <a:rPr lang="en-001" smtClean="0"/>
              <a:t>‹#›</a:t>
            </a:fld>
            <a:endParaRPr lang="en-001"/>
          </a:p>
        </p:txBody>
      </p:sp>
    </p:spTree>
    <p:extLst>
      <p:ext uri="{BB962C8B-B14F-4D97-AF65-F5344CB8AC3E}">
        <p14:creationId xmlns:p14="http://schemas.microsoft.com/office/powerpoint/2010/main" val="36219088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F7D7C0-70BC-E043-4773-E22354943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64671"/>
            <a:ext cx="10515600" cy="1325563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3DACFF"/>
                </a:solidFill>
              </a:rPr>
              <a:t>Software Design Patterns</a:t>
            </a:r>
            <a:endParaRPr lang="en-001" sz="6000" dirty="0">
              <a:solidFill>
                <a:srgbClr val="3DAC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CD060C-8372-51CD-C27B-1D1CA82459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67" b="32265"/>
          <a:stretch/>
        </p:blipFill>
        <p:spPr>
          <a:xfrm>
            <a:off x="0" y="0"/>
            <a:ext cx="12193288" cy="52646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CA840F-6685-D6C8-8948-4C14BA30C6AD}"/>
              </a:ext>
            </a:extLst>
          </p:cNvPr>
          <p:cNvSpPr txBox="1"/>
          <p:nvPr/>
        </p:nvSpPr>
        <p:spPr>
          <a:xfrm>
            <a:off x="0" y="6580864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Photo: “St. Paul's Cathedral, London” © 2016 by Scott D. Fleming is licensed under CC BY-NC 4.0 </a:t>
            </a:r>
            <a:endParaRPr lang="en-001" sz="12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173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C72EE-FAB8-F480-B291-C8A3F6F0E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DD473-B4E8-21B4-9F8C-2EEB0DAC3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447" y="27059"/>
            <a:ext cx="4999947" cy="2204697"/>
          </a:xfrm>
        </p:spPr>
        <p:txBody>
          <a:bodyPr>
            <a:norm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When User Interacts with One Widget, Others Must Update</a:t>
            </a:r>
            <a:endParaRPr lang="en-00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9AB1C0-BCCA-CBB2-63BF-5851AE6B2935}"/>
              </a:ext>
            </a:extLst>
          </p:cNvPr>
          <p:cNvGrpSpPr/>
          <p:nvPr/>
        </p:nvGrpSpPr>
        <p:grpSpPr>
          <a:xfrm>
            <a:off x="5938029" y="27059"/>
            <a:ext cx="3818856" cy="735896"/>
            <a:chOff x="3886206" y="27059"/>
            <a:chExt cx="3818856" cy="735896"/>
          </a:xfrm>
        </p:grpSpPr>
        <p:pic>
          <p:nvPicPr>
            <p:cNvPr id="4" name="Picture 52">
              <a:extLst>
                <a:ext uri="{FF2B5EF4-FFF2-40B4-BE49-F238E27FC236}">
                  <a16:creationId xmlns:a16="http://schemas.microsoft.com/office/drawing/2014/main" id="{8879AA1C-0A9E-0CDA-A42C-7CF1E5148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0" t="9348" r="6990" b="82571"/>
            <a:stretch>
              <a:fillRect/>
            </a:stretch>
          </p:blipFill>
          <p:spPr bwMode="auto">
            <a:xfrm>
              <a:off x="3969675" y="350205"/>
              <a:ext cx="373538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7C6921B-3EBF-6816-FE9D-3C60010C5D7C}"/>
                </a:ext>
              </a:extLst>
            </p:cNvPr>
            <p:cNvSpPr txBox="1"/>
            <p:nvPr/>
          </p:nvSpPr>
          <p:spPr>
            <a:xfrm>
              <a:off x="3886206" y="27059"/>
              <a:ext cx="7377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Label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6723224-8A04-3B51-0F21-9BE5AC2B9396}"/>
              </a:ext>
            </a:extLst>
          </p:cNvPr>
          <p:cNvGrpSpPr/>
          <p:nvPr/>
        </p:nvGrpSpPr>
        <p:grpSpPr>
          <a:xfrm>
            <a:off x="5482655" y="886046"/>
            <a:ext cx="3813688" cy="608366"/>
            <a:chOff x="3430832" y="886046"/>
            <a:chExt cx="3813688" cy="608366"/>
          </a:xfrm>
        </p:grpSpPr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84275F3B-E5EF-4A29-E358-8C3E3BD7A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6" t="20724" r="6061" b="73969"/>
            <a:stretch>
              <a:fillRect/>
            </a:stretch>
          </p:blipFill>
          <p:spPr bwMode="auto">
            <a:xfrm>
              <a:off x="3501195" y="1222950"/>
              <a:ext cx="3743325" cy="27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0A77289-1038-C80A-1DEC-0CA472BF3879}"/>
                </a:ext>
              </a:extLst>
            </p:cNvPr>
            <p:cNvSpPr txBox="1"/>
            <p:nvPr/>
          </p:nvSpPr>
          <p:spPr>
            <a:xfrm>
              <a:off x="3430832" y="886046"/>
              <a:ext cx="12928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Entry Field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6012F0D-A409-EBC9-8220-12202A8ABF53}"/>
              </a:ext>
            </a:extLst>
          </p:cNvPr>
          <p:cNvGrpSpPr/>
          <p:nvPr/>
        </p:nvGrpSpPr>
        <p:grpSpPr>
          <a:xfrm>
            <a:off x="6242632" y="1616213"/>
            <a:ext cx="3099622" cy="1997131"/>
            <a:chOff x="4190809" y="1616213"/>
            <a:chExt cx="3099622" cy="1997131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BCA1B5EB-2C5F-6029-6A30-445C5C282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8" t="27687" r="6532" b="39870"/>
            <a:stretch>
              <a:fillRect/>
            </a:stretch>
          </p:blipFill>
          <p:spPr bwMode="auto">
            <a:xfrm>
              <a:off x="4269418" y="1954407"/>
              <a:ext cx="3021013" cy="165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B35A173-E5DD-3937-6387-30B541CC1EBD}"/>
                </a:ext>
              </a:extLst>
            </p:cNvPr>
            <p:cNvSpPr txBox="1"/>
            <p:nvPr/>
          </p:nvSpPr>
          <p:spPr>
            <a:xfrm>
              <a:off x="4190809" y="1616213"/>
              <a:ext cx="9734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List Box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185797-5D6D-D9DF-AE44-50FEF668F46E}"/>
              </a:ext>
            </a:extLst>
          </p:cNvPr>
          <p:cNvGrpSpPr/>
          <p:nvPr/>
        </p:nvGrpSpPr>
        <p:grpSpPr>
          <a:xfrm>
            <a:off x="5482655" y="3721927"/>
            <a:ext cx="3172338" cy="594300"/>
            <a:chOff x="3430832" y="3721927"/>
            <a:chExt cx="3172338" cy="594300"/>
          </a:xfrm>
        </p:grpSpPr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CC15DD62-6AC8-0137-7CD5-DF495B5F1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" t="62987" r="21880" b="32275"/>
            <a:stretch>
              <a:fillRect/>
            </a:stretch>
          </p:blipFill>
          <p:spPr bwMode="auto">
            <a:xfrm>
              <a:off x="3501195" y="4073339"/>
              <a:ext cx="3101975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7D76E99-8DBB-D4B6-9EBB-A8944C3F17EC}"/>
                </a:ext>
              </a:extLst>
            </p:cNvPr>
            <p:cNvSpPr txBox="1"/>
            <p:nvPr/>
          </p:nvSpPr>
          <p:spPr>
            <a:xfrm>
              <a:off x="3430832" y="3721927"/>
              <a:ext cx="1199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Bullet List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0DEA99C-2D6E-E527-DB6B-4207B190998C}"/>
              </a:ext>
            </a:extLst>
          </p:cNvPr>
          <p:cNvGrpSpPr/>
          <p:nvPr/>
        </p:nvGrpSpPr>
        <p:grpSpPr>
          <a:xfrm>
            <a:off x="7231665" y="4406506"/>
            <a:ext cx="2914139" cy="591966"/>
            <a:chOff x="5179842" y="4406506"/>
            <a:chExt cx="2914139" cy="591966"/>
          </a:xfrm>
        </p:grpSpPr>
        <p:pic>
          <p:nvPicPr>
            <p:cNvPr id="16" name="Picture 7">
              <a:extLst>
                <a:ext uri="{FF2B5EF4-FFF2-40B4-BE49-F238E27FC236}">
                  <a16:creationId xmlns:a16="http://schemas.microsoft.com/office/drawing/2014/main" id="{0672133E-84BB-4073-8B24-1BA72561C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0" t="71100" r="24396" b="24557"/>
            <a:stretch>
              <a:fillRect/>
            </a:stretch>
          </p:blipFill>
          <p:spPr bwMode="auto">
            <a:xfrm>
              <a:off x="5249181" y="4776222"/>
              <a:ext cx="2844800" cy="22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EF966FE-DE89-DD23-1EE4-6ACA63EE785B}"/>
                </a:ext>
              </a:extLst>
            </p:cNvPr>
            <p:cNvSpPr txBox="1"/>
            <p:nvPr/>
          </p:nvSpPr>
          <p:spPr>
            <a:xfrm>
              <a:off x="5179842" y="4406506"/>
              <a:ext cx="1199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Bullet List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6A77AF-7D72-8C0F-48AF-BBDB9B691E54}"/>
              </a:ext>
            </a:extLst>
          </p:cNvPr>
          <p:cNvGrpSpPr/>
          <p:nvPr/>
        </p:nvGrpSpPr>
        <p:grpSpPr>
          <a:xfrm>
            <a:off x="4446303" y="5345414"/>
            <a:ext cx="1241839" cy="684273"/>
            <a:chOff x="2394480" y="5345414"/>
            <a:chExt cx="1241839" cy="684273"/>
          </a:xfrm>
        </p:grpSpPr>
        <p:pic>
          <p:nvPicPr>
            <p:cNvPr id="19" name="Picture 9">
              <a:extLst>
                <a:ext uri="{FF2B5EF4-FFF2-40B4-BE49-F238E27FC236}">
                  <a16:creationId xmlns:a16="http://schemas.microsoft.com/office/drawing/2014/main" id="{71E17028-9785-1D72-5D5C-063FCB316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8" t="78973" r="61023" b="14513"/>
            <a:stretch>
              <a:fillRect/>
            </a:stretch>
          </p:blipFill>
          <p:spPr bwMode="auto">
            <a:xfrm>
              <a:off x="2471094" y="5696312"/>
              <a:ext cx="1165225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8ED0D64-A283-738C-DAAC-17F66DE78674}"/>
                </a:ext>
              </a:extLst>
            </p:cNvPr>
            <p:cNvSpPr txBox="1"/>
            <p:nvPr/>
          </p:nvSpPr>
          <p:spPr>
            <a:xfrm>
              <a:off x="2394480" y="5345414"/>
              <a:ext cx="9845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Spinner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1E1631B-D34B-1150-8BFB-9EEE4B91A396}"/>
              </a:ext>
            </a:extLst>
          </p:cNvPr>
          <p:cNvGrpSpPr/>
          <p:nvPr/>
        </p:nvGrpSpPr>
        <p:grpSpPr>
          <a:xfrm>
            <a:off x="8346331" y="5168133"/>
            <a:ext cx="1247265" cy="574496"/>
            <a:chOff x="6294508" y="5168133"/>
            <a:chExt cx="1247265" cy="574496"/>
          </a:xfrm>
        </p:grpSpPr>
        <p:pic>
          <p:nvPicPr>
            <p:cNvPr id="22" name="Picture 8">
              <a:extLst>
                <a:ext uri="{FF2B5EF4-FFF2-40B4-BE49-F238E27FC236}">
                  <a16:creationId xmlns:a16="http://schemas.microsoft.com/office/drawing/2014/main" id="{30221B91-9E13-8E63-BCC0-AFA30F92D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73" t="79784" r="35657" b="15633"/>
            <a:stretch>
              <a:fillRect/>
            </a:stretch>
          </p:blipFill>
          <p:spPr bwMode="auto">
            <a:xfrm>
              <a:off x="6372773" y="5507679"/>
              <a:ext cx="1028700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2A61234-E67E-49EA-09CD-80F2637086CC}"/>
                </a:ext>
              </a:extLst>
            </p:cNvPr>
            <p:cNvSpPr txBox="1"/>
            <p:nvPr/>
          </p:nvSpPr>
          <p:spPr>
            <a:xfrm>
              <a:off x="6294508" y="5168133"/>
              <a:ext cx="12472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Check Box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54DE86-7134-86E2-B5D9-0D9CAFFD2802}"/>
              </a:ext>
            </a:extLst>
          </p:cNvPr>
          <p:cNvGrpSpPr/>
          <p:nvPr/>
        </p:nvGrpSpPr>
        <p:grpSpPr>
          <a:xfrm>
            <a:off x="7270651" y="5909674"/>
            <a:ext cx="909011" cy="645379"/>
            <a:chOff x="5218828" y="5909674"/>
            <a:chExt cx="909011" cy="645379"/>
          </a:xfrm>
        </p:grpSpPr>
        <p:pic>
          <p:nvPicPr>
            <p:cNvPr id="25" name="Picture 1">
              <a:extLst>
                <a:ext uri="{FF2B5EF4-FFF2-40B4-BE49-F238E27FC236}">
                  <a16:creationId xmlns:a16="http://schemas.microsoft.com/office/drawing/2014/main" id="{9FACA37A-EDB9-B23F-794E-B569D59EA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29" t="88554" r="25507" b="5534"/>
            <a:stretch>
              <a:fillRect/>
            </a:stretch>
          </p:blipFill>
          <p:spPr bwMode="auto">
            <a:xfrm>
              <a:off x="5283289" y="6251840"/>
              <a:ext cx="844550" cy="30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58ECE23-D7BA-25A4-0096-8D03AACFC19F}"/>
                </a:ext>
              </a:extLst>
            </p:cNvPr>
            <p:cNvSpPr txBox="1"/>
            <p:nvPr/>
          </p:nvSpPr>
          <p:spPr>
            <a:xfrm>
              <a:off x="5218828" y="5909674"/>
              <a:ext cx="895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Button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AF7EC3D-5322-53B3-F105-2EDCF9F49B17}"/>
              </a:ext>
            </a:extLst>
          </p:cNvPr>
          <p:cNvGrpSpPr/>
          <p:nvPr/>
        </p:nvGrpSpPr>
        <p:grpSpPr>
          <a:xfrm>
            <a:off x="9775726" y="5909674"/>
            <a:ext cx="895053" cy="650934"/>
            <a:chOff x="7723903" y="5909674"/>
            <a:chExt cx="895053" cy="650934"/>
          </a:xfrm>
        </p:grpSpPr>
        <p:pic>
          <p:nvPicPr>
            <p:cNvPr id="28" name="Picture 3">
              <a:extLst>
                <a:ext uri="{FF2B5EF4-FFF2-40B4-BE49-F238E27FC236}">
                  <a16:creationId xmlns:a16="http://schemas.microsoft.com/office/drawing/2014/main" id="{4EEF124E-2C57-853D-D8CB-B1F33F9D1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81" t="88560" r="6140" b="5289"/>
            <a:stretch>
              <a:fillRect/>
            </a:stretch>
          </p:blipFill>
          <p:spPr bwMode="auto">
            <a:xfrm>
              <a:off x="7843927" y="6246283"/>
              <a:ext cx="733425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F899270-26F7-85EE-BA6E-47E7C3984D73}"/>
                </a:ext>
              </a:extLst>
            </p:cNvPr>
            <p:cNvSpPr txBox="1"/>
            <p:nvPr/>
          </p:nvSpPr>
          <p:spPr>
            <a:xfrm>
              <a:off x="7723903" y="5909674"/>
              <a:ext cx="895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Button</a:t>
              </a:r>
            </a:p>
          </p:txBody>
        </p: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C3B3670-D07F-F6C7-4C66-D6AB4D5E80F2}"/>
              </a:ext>
            </a:extLst>
          </p:cNvPr>
          <p:cNvCxnSpPr>
            <a:cxnSpLocks/>
          </p:cNvCxnSpPr>
          <p:nvPr/>
        </p:nvCxnSpPr>
        <p:spPr>
          <a:xfrm>
            <a:off x="7450094" y="1494412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1AE8CA1-A0B6-4646-ED07-7780549C0D11}"/>
              </a:ext>
            </a:extLst>
          </p:cNvPr>
          <p:cNvCxnSpPr>
            <a:cxnSpLocks/>
          </p:cNvCxnSpPr>
          <p:nvPr/>
        </p:nvCxnSpPr>
        <p:spPr>
          <a:xfrm>
            <a:off x="7645355" y="1494412"/>
            <a:ext cx="0" cy="2578927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4018165-EEC7-7C70-A03A-644B9BA1DB02}"/>
              </a:ext>
            </a:extLst>
          </p:cNvPr>
          <p:cNvCxnSpPr>
            <a:cxnSpLocks/>
          </p:cNvCxnSpPr>
          <p:nvPr/>
        </p:nvCxnSpPr>
        <p:spPr>
          <a:xfrm>
            <a:off x="7851208" y="1494412"/>
            <a:ext cx="0" cy="3281810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D6CF78E-DDCA-8E49-026A-9B817A8D1C6C}"/>
              </a:ext>
            </a:extLst>
          </p:cNvPr>
          <p:cNvCxnSpPr>
            <a:cxnSpLocks/>
          </p:cNvCxnSpPr>
          <p:nvPr/>
        </p:nvCxnSpPr>
        <p:spPr>
          <a:xfrm>
            <a:off x="8952329" y="1494412"/>
            <a:ext cx="0" cy="396405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5B0397E-E356-88E6-320E-3B26B408CA5D}"/>
              </a:ext>
            </a:extLst>
          </p:cNvPr>
          <p:cNvCxnSpPr>
            <a:cxnSpLocks/>
          </p:cNvCxnSpPr>
          <p:nvPr/>
        </p:nvCxnSpPr>
        <p:spPr>
          <a:xfrm flipV="1">
            <a:off x="8035631" y="762955"/>
            <a:ext cx="0" cy="1191453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43FAB87-3C99-D719-ADAF-D295E4E74B01}"/>
              </a:ext>
            </a:extLst>
          </p:cNvPr>
          <p:cNvCxnSpPr>
            <a:cxnSpLocks/>
          </p:cNvCxnSpPr>
          <p:nvPr/>
        </p:nvCxnSpPr>
        <p:spPr>
          <a:xfrm flipV="1">
            <a:off x="7229487" y="762955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DC2D117-0FF1-B98F-3A50-7EDAAC2ED018}"/>
              </a:ext>
            </a:extLst>
          </p:cNvPr>
          <p:cNvCxnSpPr>
            <a:cxnSpLocks/>
          </p:cNvCxnSpPr>
          <p:nvPr/>
        </p:nvCxnSpPr>
        <p:spPr>
          <a:xfrm flipV="1">
            <a:off x="8235156" y="1494412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3A608B1-D788-6D69-9510-1EFE5EFCBE26}"/>
              </a:ext>
            </a:extLst>
          </p:cNvPr>
          <p:cNvCxnSpPr>
            <a:cxnSpLocks/>
          </p:cNvCxnSpPr>
          <p:nvPr/>
        </p:nvCxnSpPr>
        <p:spPr>
          <a:xfrm>
            <a:off x="8037438" y="3613344"/>
            <a:ext cx="0" cy="459994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60A4680-6C04-C9E1-495B-EA273AAA1A71}"/>
              </a:ext>
            </a:extLst>
          </p:cNvPr>
          <p:cNvCxnSpPr>
            <a:cxnSpLocks/>
          </p:cNvCxnSpPr>
          <p:nvPr/>
        </p:nvCxnSpPr>
        <p:spPr>
          <a:xfrm>
            <a:off x="8217666" y="3613344"/>
            <a:ext cx="0" cy="1162878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F442C48-C23F-CD1A-C928-6EFE6D7645F9}"/>
              </a:ext>
            </a:extLst>
          </p:cNvPr>
          <p:cNvCxnSpPr>
            <a:cxnSpLocks/>
          </p:cNvCxnSpPr>
          <p:nvPr/>
        </p:nvCxnSpPr>
        <p:spPr>
          <a:xfrm>
            <a:off x="8779139" y="3613344"/>
            <a:ext cx="0" cy="1845123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6A2D452-E6E0-5214-8495-51262F1D0567}"/>
              </a:ext>
            </a:extLst>
          </p:cNvPr>
          <p:cNvGrpSpPr/>
          <p:nvPr/>
        </p:nvGrpSpPr>
        <p:grpSpPr>
          <a:xfrm>
            <a:off x="5129939" y="762955"/>
            <a:ext cx="4027692" cy="4933357"/>
            <a:chOff x="3064733" y="762955"/>
            <a:chExt cx="4027692" cy="4933357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DF1EDF1F-8FDA-34BD-FA5E-6491741797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23908" y="762955"/>
              <a:ext cx="0" cy="3310383"/>
            </a:xfrm>
            <a:prstGeom prst="straightConnector1">
              <a:avLst/>
            </a:prstGeom>
            <a:ln w="50800">
              <a:solidFill>
                <a:schemeClr val="tx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FE9EB06F-E9EA-BBD0-3C23-B06A6DA946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2852" y="762955"/>
              <a:ext cx="0" cy="4013267"/>
            </a:xfrm>
            <a:prstGeom prst="straightConnector1">
              <a:avLst/>
            </a:prstGeom>
            <a:ln w="50800">
              <a:solidFill>
                <a:schemeClr val="tx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3DF5BE71-007A-A0E2-BD48-0FDD60F4CD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64733" y="762955"/>
              <a:ext cx="1126076" cy="4933357"/>
            </a:xfrm>
            <a:prstGeom prst="straightConnector1">
              <a:avLst/>
            </a:prstGeom>
            <a:ln w="50800">
              <a:solidFill>
                <a:schemeClr val="tx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75AE9D7-692C-00BC-26A3-536AEAB735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92425" y="762955"/>
              <a:ext cx="0" cy="4744725"/>
            </a:xfrm>
            <a:prstGeom prst="straightConnector1">
              <a:avLst/>
            </a:prstGeom>
            <a:ln w="50800">
              <a:solidFill>
                <a:schemeClr val="tx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FBD1257-EB76-230E-A490-86AC583D793A}"/>
              </a:ext>
            </a:extLst>
          </p:cNvPr>
          <p:cNvGrpSpPr/>
          <p:nvPr/>
        </p:nvGrpSpPr>
        <p:grpSpPr>
          <a:xfrm>
            <a:off x="5688142" y="3594877"/>
            <a:ext cx="4457475" cy="2905613"/>
            <a:chOff x="3645793" y="3613344"/>
            <a:chExt cx="4457475" cy="2905613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FD174424-21EE-B897-B107-26954D7A57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44521" y="3613344"/>
              <a:ext cx="858747" cy="2632939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3B5007E6-5AC9-F347-2078-45B0F655F5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36895" y="4316228"/>
              <a:ext cx="1558089" cy="1930055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B721A21-0267-3E0F-2CF2-717E285BC1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773" y="4998473"/>
              <a:ext cx="1471154" cy="1247810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CF49B9F9-EEBC-3014-A55D-F80A9D3AF105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H="1" flipV="1">
              <a:off x="3645793" y="5881467"/>
              <a:ext cx="4198134" cy="637490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FC57723-E2DC-C994-B173-D903767525E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28833" y="5747570"/>
              <a:ext cx="1115094" cy="655876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3629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9DFF58-8D6B-50C3-64C3-5EEB8D086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EFFC0-BBED-DEB8-CDFE-ECE17E26D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855" y="3715"/>
            <a:ext cx="4517626" cy="13255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What a Mess!</a:t>
            </a:r>
            <a:endParaRPr lang="en-001" dirty="0"/>
          </a:p>
        </p:txBody>
      </p:sp>
      <p:sp>
        <p:nvSpPr>
          <p:cNvPr id="40" name="Content Placeholder 39">
            <a:extLst>
              <a:ext uri="{FF2B5EF4-FFF2-40B4-BE49-F238E27FC236}">
                <a16:creationId xmlns:a16="http://schemas.microsoft.com/office/drawing/2014/main" id="{194D5CD8-E734-4165-BF46-FC9A7A729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855" y="1464215"/>
            <a:ext cx="4517626" cy="4351338"/>
          </a:xfrm>
        </p:spPr>
        <p:txBody>
          <a:bodyPr/>
          <a:lstStyle/>
          <a:p>
            <a:pPr marL="342900" indent="-342900"/>
            <a:r>
              <a:rPr lang="en-US" dirty="0"/>
              <a:t>Poor understandability</a:t>
            </a:r>
          </a:p>
          <a:p>
            <a:pPr marL="342900" indent="-342900"/>
            <a:r>
              <a:rPr lang="en-US" dirty="0"/>
              <a:t>Poor changeability</a:t>
            </a:r>
          </a:p>
          <a:p>
            <a:pPr marL="342900" indent="-342900"/>
            <a:r>
              <a:rPr lang="en-US" dirty="0"/>
              <a:t>Poor reusability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A4544A-36A2-1E1A-8B0B-FF8A6BA06545}"/>
              </a:ext>
            </a:extLst>
          </p:cNvPr>
          <p:cNvGrpSpPr/>
          <p:nvPr/>
        </p:nvGrpSpPr>
        <p:grpSpPr>
          <a:xfrm>
            <a:off x="5938029" y="27059"/>
            <a:ext cx="3818856" cy="735896"/>
            <a:chOff x="3886206" y="27059"/>
            <a:chExt cx="3818856" cy="735896"/>
          </a:xfrm>
        </p:grpSpPr>
        <p:pic>
          <p:nvPicPr>
            <p:cNvPr id="5" name="Picture 52">
              <a:extLst>
                <a:ext uri="{FF2B5EF4-FFF2-40B4-BE49-F238E27FC236}">
                  <a16:creationId xmlns:a16="http://schemas.microsoft.com/office/drawing/2014/main" id="{A5AAA626-B1B8-043E-51E7-A4EA471BE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0" t="9348" r="6990" b="82571"/>
            <a:stretch>
              <a:fillRect/>
            </a:stretch>
          </p:blipFill>
          <p:spPr bwMode="auto">
            <a:xfrm>
              <a:off x="3969675" y="350205"/>
              <a:ext cx="373538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54F1B9F-B67A-1B95-D082-9ADD1D7C26CC}"/>
                </a:ext>
              </a:extLst>
            </p:cNvPr>
            <p:cNvSpPr txBox="1"/>
            <p:nvPr/>
          </p:nvSpPr>
          <p:spPr>
            <a:xfrm>
              <a:off x="3886206" y="27059"/>
              <a:ext cx="7377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Label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1305300-E619-F877-531E-0EA455FF8E1D}"/>
              </a:ext>
            </a:extLst>
          </p:cNvPr>
          <p:cNvGrpSpPr/>
          <p:nvPr/>
        </p:nvGrpSpPr>
        <p:grpSpPr>
          <a:xfrm>
            <a:off x="5482655" y="886046"/>
            <a:ext cx="3813688" cy="608366"/>
            <a:chOff x="3430832" y="886046"/>
            <a:chExt cx="3813688" cy="608366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7AE6ACBF-6075-2E71-6DDD-DF0789560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6" t="20724" r="6061" b="73969"/>
            <a:stretch>
              <a:fillRect/>
            </a:stretch>
          </p:blipFill>
          <p:spPr bwMode="auto">
            <a:xfrm>
              <a:off x="3501195" y="1222950"/>
              <a:ext cx="3743325" cy="27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7181E9-C5C0-0DE5-7E7F-281E36101751}"/>
                </a:ext>
              </a:extLst>
            </p:cNvPr>
            <p:cNvSpPr txBox="1"/>
            <p:nvPr/>
          </p:nvSpPr>
          <p:spPr>
            <a:xfrm>
              <a:off x="3430832" y="886046"/>
              <a:ext cx="12928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Entry Field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5BAE2B0-F647-094E-7544-43269E4E4E23}"/>
              </a:ext>
            </a:extLst>
          </p:cNvPr>
          <p:cNvGrpSpPr/>
          <p:nvPr/>
        </p:nvGrpSpPr>
        <p:grpSpPr>
          <a:xfrm>
            <a:off x="6242632" y="1616213"/>
            <a:ext cx="3099622" cy="1997131"/>
            <a:chOff x="4190809" y="1616213"/>
            <a:chExt cx="3099622" cy="1997131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30139B23-409F-7CA6-D228-617F88E75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8" t="27687" r="6532" b="39870"/>
            <a:stretch>
              <a:fillRect/>
            </a:stretch>
          </p:blipFill>
          <p:spPr bwMode="auto">
            <a:xfrm>
              <a:off x="4269418" y="1954407"/>
              <a:ext cx="3021013" cy="165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680EB8D-462A-F2B8-F580-2EEEF9A9B77D}"/>
                </a:ext>
              </a:extLst>
            </p:cNvPr>
            <p:cNvSpPr txBox="1"/>
            <p:nvPr/>
          </p:nvSpPr>
          <p:spPr>
            <a:xfrm>
              <a:off x="4190809" y="1616213"/>
              <a:ext cx="9734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List Box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5EE3DA0-5BD1-B2CE-2F53-7749E07F96E6}"/>
              </a:ext>
            </a:extLst>
          </p:cNvPr>
          <p:cNvGrpSpPr/>
          <p:nvPr/>
        </p:nvGrpSpPr>
        <p:grpSpPr>
          <a:xfrm>
            <a:off x="5482655" y="3721927"/>
            <a:ext cx="3172338" cy="594300"/>
            <a:chOff x="3430832" y="3721927"/>
            <a:chExt cx="3172338" cy="594300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BEC031BE-7C93-BC12-E226-AE67A0DB1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" t="62987" r="21880" b="32275"/>
            <a:stretch>
              <a:fillRect/>
            </a:stretch>
          </p:blipFill>
          <p:spPr bwMode="auto">
            <a:xfrm>
              <a:off x="3501195" y="4073339"/>
              <a:ext cx="3101975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D32969E-3FBE-DBAD-F3B6-E1E9C77D2DC9}"/>
                </a:ext>
              </a:extLst>
            </p:cNvPr>
            <p:cNvSpPr txBox="1"/>
            <p:nvPr/>
          </p:nvSpPr>
          <p:spPr>
            <a:xfrm>
              <a:off x="3430832" y="3721927"/>
              <a:ext cx="1199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Bullet List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E96ABB8-0010-8E02-739B-FB2671BF51C6}"/>
              </a:ext>
            </a:extLst>
          </p:cNvPr>
          <p:cNvGrpSpPr/>
          <p:nvPr/>
        </p:nvGrpSpPr>
        <p:grpSpPr>
          <a:xfrm>
            <a:off x="7231665" y="4406506"/>
            <a:ext cx="2914139" cy="591966"/>
            <a:chOff x="5179842" y="4406506"/>
            <a:chExt cx="2914139" cy="591966"/>
          </a:xfrm>
        </p:grpSpPr>
        <p:pic>
          <p:nvPicPr>
            <p:cNvPr id="21" name="Picture 7">
              <a:extLst>
                <a:ext uri="{FF2B5EF4-FFF2-40B4-BE49-F238E27FC236}">
                  <a16:creationId xmlns:a16="http://schemas.microsoft.com/office/drawing/2014/main" id="{C0846A22-BA5F-E455-3E2B-7F91272D1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0" t="71100" r="24396" b="24557"/>
            <a:stretch>
              <a:fillRect/>
            </a:stretch>
          </p:blipFill>
          <p:spPr bwMode="auto">
            <a:xfrm>
              <a:off x="5249181" y="4776222"/>
              <a:ext cx="2844800" cy="22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426A764-7411-945E-5CF4-612D5771A054}"/>
                </a:ext>
              </a:extLst>
            </p:cNvPr>
            <p:cNvSpPr txBox="1"/>
            <p:nvPr/>
          </p:nvSpPr>
          <p:spPr>
            <a:xfrm>
              <a:off x="5179842" y="4406506"/>
              <a:ext cx="1199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Bullet List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47149CE-33B2-3A05-B28A-8EC8300280E3}"/>
              </a:ext>
            </a:extLst>
          </p:cNvPr>
          <p:cNvGrpSpPr/>
          <p:nvPr/>
        </p:nvGrpSpPr>
        <p:grpSpPr>
          <a:xfrm>
            <a:off x="4446303" y="5345414"/>
            <a:ext cx="1241839" cy="684273"/>
            <a:chOff x="2394480" y="5345414"/>
            <a:chExt cx="1241839" cy="684273"/>
          </a:xfrm>
        </p:grpSpPr>
        <p:pic>
          <p:nvPicPr>
            <p:cNvPr id="25" name="Picture 9">
              <a:extLst>
                <a:ext uri="{FF2B5EF4-FFF2-40B4-BE49-F238E27FC236}">
                  <a16:creationId xmlns:a16="http://schemas.microsoft.com/office/drawing/2014/main" id="{036476F6-3E7C-7452-614D-4050CEB01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8" t="78973" r="61023" b="14513"/>
            <a:stretch>
              <a:fillRect/>
            </a:stretch>
          </p:blipFill>
          <p:spPr bwMode="auto">
            <a:xfrm>
              <a:off x="2471094" y="5696312"/>
              <a:ext cx="1165225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05E0159-3E30-3429-3896-CF6912FDA5CE}"/>
                </a:ext>
              </a:extLst>
            </p:cNvPr>
            <p:cNvSpPr txBox="1"/>
            <p:nvPr/>
          </p:nvSpPr>
          <p:spPr>
            <a:xfrm>
              <a:off x="2394480" y="5345414"/>
              <a:ext cx="9845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Spinner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BD35CA9-3491-4E64-1615-EFE74382F805}"/>
              </a:ext>
            </a:extLst>
          </p:cNvPr>
          <p:cNvGrpSpPr/>
          <p:nvPr/>
        </p:nvGrpSpPr>
        <p:grpSpPr>
          <a:xfrm>
            <a:off x="8346331" y="5168133"/>
            <a:ext cx="1247265" cy="574496"/>
            <a:chOff x="6294508" y="5168133"/>
            <a:chExt cx="1247265" cy="574496"/>
          </a:xfrm>
        </p:grpSpPr>
        <p:pic>
          <p:nvPicPr>
            <p:cNvPr id="29" name="Picture 8">
              <a:extLst>
                <a:ext uri="{FF2B5EF4-FFF2-40B4-BE49-F238E27FC236}">
                  <a16:creationId xmlns:a16="http://schemas.microsoft.com/office/drawing/2014/main" id="{E3BD20AF-8CC7-BCC9-1698-0A954E577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73" t="79784" r="35657" b="15633"/>
            <a:stretch>
              <a:fillRect/>
            </a:stretch>
          </p:blipFill>
          <p:spPr bwMode="auto">
            <a:xfrm>
              <a:off x="6372773" y="5507679"/>
              <a:ext cx="1028700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7D5F706-B0C4-7396-FF4E-C90C0E286C1B}"/>
                </a:ext>
              </a:extLst>
            </p:cNvPr>
            <p:cNvSpPr txBox="1"/>
            <p:nvPr/>
          </p:nvSpPr>
          <p:spPr>
            <a:xfrm>
              <a:off x="6294508" y="5168133"/>
              <a:ext cx="12472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Check Box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C84F8C4-1B9A-828F-6D8F-993EE3A28F88}"/>
              </a:ext>
            </a:extLst>
          </p:cNvPr>
          <p:cNvGrpSpPr/>
          <p:nvPr/>
        </p:nvGrpSpPr>
        <p:grpSpPr>
          <a:xfrm>
            <a:off x="7270651" y="5909674"/>
            <a:ext cx="909011" cy="645379"/>
            <a:chOff x="5218828" y="5909674"/>
            <a:chExt cx="909011" cy="645379"/>
          </a:xfrm>
        </p:grpSpPr>
        <p:pic>
          <p:nvPicPr>
            <p:cNvPr id="33" name="Picture 1">
              <a:extLst>
                <a:ext uri="{FF2B5EF4-FFF2-40B4-BE49-F238E27FC236}">
                  <a16:creationId xmlns:a16="http://schemas.microsoft.com/office/drawing/2014/main" id="{9AE24038-BC07-ECCB-B52F-FD1081F57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29" t="88554" r="25507" b="5534"/>
            <a:stretch>
              <a:fillRect/>
            </a:stretch>
          </p:blipFill>
          <p:spPr bwMode="auto">
            <a:xfrm>
              <a:off x="5283289" y="6251840"/>
              <a:ext cx="844550" cy="30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E5912C5-7833-498E-535F-08D065BF7EF8}"/>
                </a:ext>
              </a:extLst>
            </p:cNvPr>
            <p:cNvSpPr txBox="1"/>
            <p:nvPr/>
          </p:nvSpPr>
          <p:spPr>
            <a:xfrm>
              <a:off x="5218828" y="5909674"/>
              <a:ext cx="895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Button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50B6BC0-EB48-531E-BECA-326F457D2E37}"/>
              </a:ext>
            </a:extLst>
          </p:cNvPr>
          <p:cNvGrpSpPr/>
          <p:nvPr/>
        </p:nvGrpSpPr>
        <p:grpSpPr>
          <a:xfrm>
            <a:off x="9775726" y="5909674"/>
            <a:ext cx="895053" cy="650934"/>
            <a:chOff x="7723903" y="5909674"/>
            <a:chExt cx="895053" cy="650934"/>
          </a:xfrm>
        </p:grpSpPr>
        <p:pic>
          <p:nvPicPr>
            <p:cNvPr id="37" name="Picture 3">
              <a:extLst>
                <a:ext uri="{FF2B5EF4-FFF2-40B4-BE49-F238E27FC236}">
                  <a16:creationId xmlns:a16="http://schemas.microsoft.com/office/drawing/2014/main" id="{32F75D45-E3EF-FFAB-0D9A-82A3C9631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81" t="88560" r="6140" b="5289"/>
            <a:stretch>
              <a:fillRect/>
            </a:stretch>
          </p:blipFill>
          <p:spPr bwMode="auto">
            <a:xfrm>
              <a:off x="7843927" y="6246283"/>
              <a:ext cx="733425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2C892A5-F8B8-BE9D-701B-C1BECD35E0CC}"/>
                </a:ext>
              </a:extLst>
            </p:cNvPr>
            <p:cNvSpPr txBox="1"/>
            <p:nvPr/>
          </p:nvSpPr>
          <p:spPr>
            <a:xfrm>
              <a:off x="7723903" y="5909674"/>
              <a:ext cx="895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Button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DFF7FB5-47AF-3B73-9818-C3D9DE4493B9}"/>
              </a:ext>
            </a:extLst>
          </p:cNvPr>
          <p:cNvCxnSpPr>
            <a:cxnSpLocks/>
          </p:cNvCxnSpPr>
          <p:nvPr/>
        </p:nvCxnSpPr>
        <p:spPr>
          <a:xfrm>
            <a:off x="7450094" y="1494412"/>
            <a:ext cx="0" cy="459995"/>
          </a:xfrm>
          <a:prstGeom prst="straightConnector1">
            <a:avLst/>
          </a:prstGeom>
          <a:ln w="508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ADBC12B-5B0C-F4E6-449B-0C2B05D06399}"/>
              </a:ext>
            </a:extLst>
          </p:cNvPr>
          <p:cNvCxnSpPr>
            <a:cxnSpLocks/>
          </p:cNvCxnSpPr>
          <p:nvPr/>
        </p:nvCxnSpPr>
        <p:spPr>
          <a:xfrm>
            <a:off x="7645355" y="1494412"/>
            <a:ext cx="0" cy="2578927"/>
          </a:xfrm>
          <a:prstGeom prst="straightConnector1">
            <a:avLst/>
          </a:prstGeom>
          <a:ln w="508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2E68B3-F7EE-9C31-CE62-DBAC5B012C27}"/>
              </a:ext>
            </a:extLst>
          </p:cNvPr>
          <p:cNvCxnSpPr>
            <a:cxnSpLocks/>
          </p:cNvCxnSpPr>
          <p:nvPr/>
        </p:nvCxnSpPr>
        <p:spPr>
          <a:xfrm>
            <a:off x="7851208" y="1494412"/>
            <a:ext cx="0" cy="3281810"/>
          </a:xfrm>
          <a:prstGeom prst="straightConnector1">
            <a:avLst/>
          </a:prstGeom>
          <a:ln w="508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AA71DD0-A35A-E6BE-95C3-496873DF2AF8}"/>
              </a:ext>
            </a:extLst>
          </p:cNvPr>
          <p:cNvCxnSpPr>
            <a:cxnSpLocks/>
          </p:cNvCxnSpPr>
          <p:nvPr/>
        </p:nvCxnSpPr>
        <p:spPr>
          <a:xfrm>
            <a:off x="8952329" y="1494412"/>
            <a:ext cx="0" cy="3964055"/>
          </a:xfrm>
          <a:prstGeom prst="straightConnector1">
            <a:avLst/>
          </a:prstGeom>
          <a:ln w="508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F16C6CA-2BB0-1A2F-D497-97E4B62ED5D9}"/>
              </a:ext>
            </a:extLst>
          </p:cNvPr>
          <p:cNvCxnSpPr>
            <a:cxnSpLocks/>
          </p:cNvCxnSpPr>
          <p:nvPr/>
        </p:nvCxnSpPr>
        <p:spPr>
          <a:xfrm flipV="1">
            <a:off x="8035631" y="762955"/>
            <a:ext cx="0" cy="1191453"/>
          </a:xfrm>
          <a:prstGeom prst="straightConnector1">
            <a:avLst/>
          </a:prstGeom>
          <a:ln w="508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37CC773-B18D-9572-3C9D-28E49D3DA81C}"/>
              </a:ext>
            </a:extLst>
          </p:cNvPr>
          <p:cNvCxnSpPr>
            <a:cxnSpLocks/>
          </p:cNvCxnSpPr>
          <p:nvPr/>
        </p:nvCxnSpPr>
        <p:spPr>
          <a:xfrm flipV="1">
            <a:off x="7229487" y="762955"/>
            <a:ext cx="0" cy="459995"/>
          </a:xfrm>
          <a:prstGeom prst="straightConnector1">
            <a:avLst/>
          </a:prstGeom>
          <a:ln w="508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A159940-87D5-5AEA-E180-4F7382D763AE}"/>
              </a:ext>
            </a:extLst>
          </p:cNvPr>
          <p:cNvCxnSpPr>
            <a:cxnSpLocks/>
          </p:cNvCxnSpPr>
          <p:nvPr/>
        </p:nvCxnSpPr>
        <p:spPr>
          <a:xfrm flipV="1">
            <a:off x="8235156" y="1494412"/>
            <a:ext cx="0" cy="459995"/>
          </a:xfrm>
          <a:prstGeom prst="straightConnector1">
            <a:avLst/>
          </a:prstGeom>
          <a:ln w="508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C4BFA0E-F6B7-35A6-0F11-A3527E32568B}"/>
              </a:ext>
            </a:extLst>
          </p:cNvPr>
          <p:cNvCxnSpPr>
            <a:cxnSpLocks/>
          </p:cNvCxnSpPr>
          <p:nvPr/>
        </p:nvCxnSpPr>
        <p:spPr>
          <a:xfrm>
            <a:off x="8037438" y="3613344"/>
            <a:ext cx="0" cy="459994"/>
          </a:xfrm>
          <a:prstGeom prst="straightConnector1">
            <a:avLst/>
          </a:prstGeom>
          <a:ln w="508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F62E066-BDB8-052F-E4B3-7F57B356665C}"/>
              </a:ext>
            </a:extLst>
          </p:cNvPr>
          <p:cNvCxnSpPr>
            <a:cxnSpLocks/>
          </p:cNvCxnSpPr>
          <p:nvPr/>
        </p:nvCxnSpPr>
        <p:spPr>
          <a:xfrm>
            <a:off x="8217666" y="3613344"/>
            <a:ext cx="0" cy="1162878"/>
          </a:xfrm>
          <a:prstGeom prst="straightConnector1">
            <a:avLst/>
          </a:prstGeom>
          <a:ln w="508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1ED27FA-812B-B0D3-C972-AF0EF9CA5CC9}"/>
              </a:ext>
            </a:extLst>
          </p:cNvPr>
          <p:cNvCxnSpPr>
            <a:cxnSpLocks/>
          </p:cNvCxnSpPr>
          <p:nvPr/>
        </p:nvCxnSpPr>
        <p:spPr>
          <a:xfrm>
            <a:off x="8779139" y="3613344"/>
            <a:ext cx="0" cy="1845123"/>
          </a:xfrm>
          <a:prstGeom prst="straightConnector1">
            <a:avLst/>
          </a:prstGeom>
          <a:ln w="508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A4FC127-64CC-CB80-E276-DFBE5DF0B3E4}"/>
              </a:ext>
            </a:extLst>
          </p:cNvPr>
          <p:cNvGrpSpPr/>
          <p:nvPr/>
        </p:nvGrpSpPr>
        <p:grpSpPr>
          <a:xfrm>
            <a:off x="5129939" y="762955"/>
            <a:ext cx="4027692" cy="4933357"/>
            <a:chOff x="3064733" y="762955"/>
            <a:chExt cx="4027692" cy="4933357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BD7EBDF1-B56C-51C8-BFCD-312C3692B0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23908" y="762955"/>
              <a:ext cx="0" cy="3310383"/>
            </a:xfrm>
            <a:prstGeom prst="straightConnector1">
              <a:avLst/>
            </a:prstGeom>
            <a:ln w="50800">
              <a:solidFill>
                <a:srgbClr val="00F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F9B4D1C6-8C3D-87BC-B68E-20A2368ADC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2852" y="762955"/>
              <a:ext cx="0" cy="4013267"/>
            </a:xfrm>
            <a:prstGeom prst="straightConnector1">
              <a:avLst/>
            </a:prstGeom>
            <a:ln w="50800">
              <a:solidFill>
                <a:srgbClr val="00F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A93DFC35-2DFE-7C36-DA8C-938439D9F2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64733" y="762955"/>
              <a:ext cx="1126076" cy="4933357"/>
            </a:xfrm>
            <a:prstGeom prst="straightConnector1">
              <a:avLst/>
            </a:prstGeom>
            <a:ln w="50800">
              <a:solidFill>
                <a:srgbClr val="00F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0DC7AA0C-E283-6847-E0CD-5F0991431E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92425" y="762955"/>
              <a:ext cx="0" cy="4744725"/>
            </a:xfrm>
            <a:prstGeom prst="straightConnector1">
              <a:avLst/>
            </a:prstGeom>
            <a:ln w="50800">
              <a:solidFill>
                <a:srgbClr val="00F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94AE739-BAAC-CEC9-004B-D084A9FF2C07}"/>
              </a:ext>
            </a:extLst>
          </p:cNvPr>
          <p:cNvGrpSpPr/>
          <p:nvPr/>
        </p:nvGrpSpPr>
        <p:grpSpPr>
          <a:xfrm>
            <a:off x="5688142" y="3594877"/>
            <a:ext cx="4457475" cy="2905613"/>
            <a:chOff x="3645793" y="3613344"/>
            <a:chExt cx="4457475" cy="2905613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F053F1B3-A478-C81F-C0C2-DD075648BE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44521" y="3613344"/>
              <a:ext cx="858747" cy="2632939"/>
            </a:xfrm>
            <a:prstGeom prst="straightConnector1">
              <a:avLst/>
            </a:prstGeom>
            <a:ln w="50800">
              <a:solidFill>
                <a:srgbClr val="00F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4D15A7D4-5DE7-4A89-5924-5D8A3C1956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36895" y="4316228"/>
              <a:ext cx="1558089" cy="1930055"/>
            </a:xfrm>
            <a:prstGeom prst="straightConnector1">
              <a:avLst/>
            </a:prstGeom>
            <a:ln w="50800">
              <a:solidFill>
                <a:srgbClr val="00F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F54626A-077B-3A91-F06F-A1F4AA2A46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773" y="4998473"/>
              <a:ext cx="1471154" cy="1247810"/>
            </a:xfrm>
            <a:prstGeom prst="straightConnector1">
              <a:avLst/>
            </a:prstGeom>
            <a:ln w="50800">
              <a:solidFill>
                <a:srgbClr val="00F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43F8C874-5E4D-DEE2-30C7-62EB28A0E337}"/>
                </a:ext>
              </a:extLst>
            </p:cNvPr>
            <p:cNvCxnSpPr>
              <a:cxnSpLocks/>
              <a:endCxn id="25" idx="3"/>
            </p:cNvCxnSpPr>
            <p:nvPr/>
          </p:nvCxnSpPr>
          <p:spPr>
            <a:xfrm flipH="1" flipV="1">
              <a:off x="3645793" y="5881467"/>
              <a:ext cx="4198134" cy="637490"/>
            </a:xfrm>
            <a:prstGeom prst="straightConnector1">
              <a:avLst/>
            </a:prstGeom>
            <a:ln w="50800">
              <a:solidFill>
                <a:srgbClr val="00F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783D0A69-6F7B-5450-2A6B-B31CE6F3A7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28833" y="5747570"/>
              <a:ext cx="1115094" cy="655876"/>
            </a:xfrm>
            <a:prstGeom prst="straightConnector1">
              <a:avLst/>
            </a:prstGeom>
            <a:ln w="50800">
              <a:solidFill>
                <a:srgbClr val="00F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52825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B782B16-2D1F-FD53-B147-79B2A8A2F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18435" cy="1325563"/>
          </a:xfrm>
        </p:spPr>
        <p:txBody>
          <a:bodyPr/>
          <a:lstStyle/>
          <a:p>
            <a:r>
              <a:rPr lang="en-001" dirty="0"/>
              <a:t>Design Patterns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3D0E48-6D39-59EC-A604-27D594C85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18435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Template solutions to common</a:t>
            </a:r>
            <a:r>
              <a:rPr lang="en-US" altLang="en-US" dirty="0">
                <a:solidFill>
                  <a:srgbClr val="FF00FF"/>
                </a:solidFill>
              </a:rPr>
              <a:t> </a:t>
            </a:r>
            <a:r>
              <a:rPr lang="en-US" altLang="en-US" dirty="0"/>
              <a:t>problems</a:t>
            </a:r>
            <a:endParaRPr lang="en-00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A6E088-008A-1521-B585-EBE1C3E8C4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38" t="717" r="8854" b="237"/>
          <a:stretch/>
        </p:blipFill>
        <p:spPr>
          <a:xfrm>
            <a:off x="5479623" y="0"/>
            <a:ext cx="6712378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013FB81-AAF8-A1AD-17AE-BAAC29B0981D}"/>
              </a:ext>
            </a:extLst>
          </p:cNvPr>
          <p:cNvGrpSpPr/>
          <p:nvPr/>
        </p:nvGrpSpPr>
        <p:grpSpPr>
          <a:xfrm>
            <a:off x="6632988" y="4210686"/>
            <a:ext cx="1611957" cy="400110"/>
            <a:chOff x="2775363" y="4964261"/>
            <a:chExt cx="1611957" cy="400110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E031E6D-EF3A-A253-BBB4-5552A65AB7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7514" y="5089385"/>
              <a:ext cx="649806" cy="60856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789AEB9-6097-CAB4-0536-CFC07000D111}"/>
                </a:ext>
              </a:extLst>
            </p:cNvPr>
            <p:cNvSpPr txBox="1"/>
            <p:nvPr/>
          </p:nvSpPr>
          <p:spPr>
            <a:xfrm>
              <a:off x="2775363" y="4964261"/>
              <a:ext cx="1015021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Columns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DE093F-D366-740A-84C0-9D7DAED35093}"/>
              </a:ext>
            </a:extLst>
          </p:cNvPr>
          <p:cNvGrpSpPr/>
          <p:nvPr/>
        </p:nvGrpSpPr>
        <p:grpSpPr>
          <a:xfrm>
            <a:off x="9700285" y="4196611"/>
            <a:ext cx="2168728" cy="400110"/>
            <a:chOff x="5842660" y="4950186"/>
            <a:chExt cx="2168728" cy="40011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795B70E-D4D4-10A5-8DA9-76A4DDE448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42660" y="5150241"/>
              <a:ext cx="1508167" cy="200055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74C265-5882-7472-891D-4C09C0589324}"/>
                </a:ext>
              </a:extLst>
            </p:cNvPr>
            <p:cNvSpPr txBox="1"/>
            <p:nvPr/>
          </p:nvSpPr>
          <p:spPr>
            <a:xfrm>
              <a:off x="7172697" y="4950186"/>
              <a:ext cx="838691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Portico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55DE18-AA69-1F7A-7385-A0A2986FC450}"/>
              </a:ext>
            </a:extLst>
          </p:cNvPr>
          <p:cNvGrpSpPr/>
          <p:nvPr/>
        </p:nvGrpSpPr>
        <p:grpSpPr>
          <a:xfrm>
            <a:off x="10101535" y="1260902"/>
            <a:ext cx="1261303" cy="755024"/>
            <a:chOff x="6243910" y="2014477"/>
            <a:chExt cx="1261303" cy="755024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9F2D44A-2D07-4BCD-985F-948E60C855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43910" y="2258291"/>
              <a:ext cx="572526" cy="511210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CC558D-2374-6E27-FD5B-BB8F4A685E64}"/>
                </a:ext>
              </a:extLst>
            </p:cNvPr>
            <p:cNvSpPr txBox="1"/>
            <p:nvPr/>
          </p:nvSpPr>
          <p:spPr>
            <a:xfrm>
              <a:off x="6653698" y="2014477"/>
              <a:ext cx="851515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Cupola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BF33D88-0BC2-DEE9-D563-57957BE3194D}"/>
              </a:ext>
            </a:extLst>
          </p:cNvPr>
          <p:cNvGrpSpPr/>
          <p:nvPr/>
        </p:nvGrpSpPr>
        <p:grpSpPr>
          <a:xfrm>
            <a:off x="6771675" y="3049985"/>
            <a:ext cx="1473270" cy="400110"/>
            <a:chOff x="2914050" y="3803560"/>
            <a:chExt cx="1473270" cy="40011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A09B56C-60E5-6B02-99FA-60D33DDDD3AB}"/>
                </a:ext>
              </a:extLst>
            </p:cNvPr>
            <p:cNvCxnSpPr>
              <a:cxnSpLocks/>
            </p:cNvCxnSpPr>
            <p:nvPr/>
          </p:nvCxnSpPr>
          <p:spPr>
            <a:xfrm>
              <a:off x="3737514" y="3993945"/>
              <a:ext cx="649806" cy="151487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615477A-3044-1072-737A-BA2776BEAD27}"/>
                </a:ext>
              </a:extLst>
            </p:cNvPr>
            <p:cNvSpPr txBox="1"/>
            <p:nvPr/>
          </p:nvSpPr>
          <p:spPr>
            <a:xfrm>
              <a:off x="2914050" y="3803560"/>
              <a:ext cx="910827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Cornice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A37E276-9501-CFC9-ED4F-BF45FEB7683E}"/>
              </a:ext>
            </a:extLst>
          </p:cNvPr>
          <p:cNvGrpSpPr/>
          <p:nvPr/>
        </p:nvGrpSpPr>
        <p:grpSpPr>
          <a:xfrm>
            <a:off x="6719580" y="1715843"/>
            <a:ext cx="1295707" cy="686493"/>
            <a:chOff x="2861955" y="2469418"/>
            <a:chExt cx="1295707" cy="686493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D2CBF82-65ED-2D75-2E3F-BC93CB595B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61955" y="2778826"/>
              <a:ext cx="507509" cy="377085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72F8F69-D02C-E9F0-CEE7-247B5FE8F42A}"/>
                </a:ext>
              </a:extLst>
            </p:cNvPr>
            <p:cNvSpPr txBox="1"/>
            <p:nvPr/>
          </p:nvSpPr>
          <p:spPr>
            <a:xfrm>
              <a:off x="3317367" y="2469418"/>
              <a:ext cx="840295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Oculus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5DBDB48-7FBC-756C-5D41-1000275B4637}"/>
              </a:ext>
            </a:extLst>
          </p:cNvPr>
          <p:cNvGrpSpPr/>
          <p:nvPr/>
        </p:nvGrpSpPr>
        <p:grpSpPr>
          <a:xfrm>
            <a:off x="8444161" y="2324999"/>
            <a:ext cx="1072730" cy="915371"/>
            <a:chOff x="4586536" y="3078574"/>
            <a:chExt cx="1072730" cy="915371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661AB94-B910-AF39-EF9A-01694CFBB9DE}"/>
                </a:ext>
              </a:extLst>
            </p:cNvPr>
            <p:cNvCxnSpPr>
              <a:cxnSpLocks/>
            </p:cNvCxnSpPr>
            <p:nvPr/>
          </p:nvCxnSpPr>
          <p:spPr>
            <a:xfrm>
              <a:off x="5153891" y="3431184"/>
              <a:ext cx="320634" cy="562761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35FC0AF-639B-890F-6557-C65072ACDEE8}"/>
                </a:ext>
              </a:extLst>
            </p:cNvPr>
            <p:cNvSpPr txBox="1"/>
            <p:nvPr/>
          </p:nvSpPr>
          <p:spPr>
            <a:xfrm>
              <a:off x="4586536" y="3078574"/>
              <a:ext cx="1072730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Pediment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338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AB813-9885-F1B9-7F47-0AF7053A9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078980" cy="1325563"/>
          </a:xfrm>
        </p:spPr>
        <p:txBody>
          <a:bodyPr/>
          <a:lstStyle/>
          <a:p>
            <a:r>
              <a:rPr lang="en-001" sz="2800" dirty="0"/>
              <a:t>Design Patterns:</a:t>
            </a:r>
            <a:br>
              <a:rPr lang="en-001" dirty="0"/>
            </a:br>
            <a:r>
              <a:rPr lang="en-001" dirty="0"/>
              <a:t>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FE345-EF30-137F-6090-03EB487C3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078980" cy="4351338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Promote quality</a:t>
            </a:r>
          </a:p>
          <a:p>
            <a:pPr lvl="1"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Reusability, maintainability, etc.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Avoid re-inventing solutions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Facilitate communication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AC0E37-DAE7-B325-4483-A3C85D8FCF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38" t="717" r="8854" b="237"/>
          <a:stretch/>
        </p:blipFill>
        <p:spPr>
          <a:xfrm>
            <a:off x="5479623" y="0"/>
            <a:ext cx="6712378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E5146A0-B3AF-4DD3-ADED-578ECC57C7B1}"/>
              </a:ext>
            </a:extLst>
          </p:cNvPr>
          <p:cNvGrpSpPr/>
          <p:nvPr/>
        </p:nvGrpSpPr>
        <p:grpSpPr>
          <a:xfrm>
            <a:off x="6632988" y="4210686"/>
            <a:ext cx="1611957" cy="400110"/>
            <a:chOff x="2775363" y="4964261"/>
            <a:chExt cx="1611957" cy="400110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6984B8F-8B81-8117-16F7-FBEFDA68DF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7514" y="5089385"/>
              <a:ext cx="649806" cy="60856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344B80-E484-E74E-F348-4F865550E3F2}"/>
                </a:ext>
              </a:extLst>
            </p:cNvPr>
            <p:cNvSpPr txBox="1"/>
            <p:nvPr/>
          </p:nvSpPr>
          <p:spPr>
            <a:xfrm>
              <a:off x="2775363" y="4964261"/>
              <a:ext cx="1015021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Columns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B4DD01B-6CBE-E3C3-A000-61E49293EB37}"/>
              </a:ext>
            </a:extLst>
          </p:cNvPr>
          <p:cNvGrpSpPr/>
          <p:nvPr/>
        </p:nvGrpSpPr>
        <p:grpSpPr>
          <a:xfrm>
            <a:off x="9700285" y="4196611"/>
            <a:ext cx="2168728" cy="400110"/>
            <a:chOff x="5842660" y="4950186"/>
            <a:chExt cx="2168728" cy="40011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2C3A63A-AF8B-A5AF-5C0D-30F57C6737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42660" y="5150241"/>
              <a:ext cx="1508167" cy="200055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664CC6C-9741-6B5B-61DC-F01BFD70C784}"/>
                </a:ext>
              </a:extLst>
            </p:cNvPr>
            <p:cNvSpPr txBox="1"/>
            <p:nvPr/>
          </p:nvSpPr>
          <p:spPr>
            <a:xfrm>
              <a:off x="7172697" y="4950186"/>
              <a:ext cx="838691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Portico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77AB7F1-05DA-EA59-C831-CB3954F154BD}"/>
              </a:ext>
            </a:extLst>
          </p:cNvPr>
          <p:cNvGrpSpPr/>
          <p:nvPr/>
        </p:nvGrpSpPr>
        <p:grpSpPr>
          <a:xfrm>
            <a:off x="10101535" y="1260902"/>
            <a:ext cx="1261303" cy="755024"/>
            <a:chOff x="6243910" y="2014477"/>
            <a:chExt cx="1261303" cy="755024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A9EFE00-B090-10C5-8F63-B07EBC1404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43910" y="2258291"/>
              <a:ext cx="572526" cy="511210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ED4B13-9DAF-1259-E8A7-ACD3B3006C57}"/>
                </a:ext>
              </a:extLst>
            </p:cNvPr>
            <p:cNvSpPr txBox="1"/>
            <p:nvPr/>
          </p:nvSpPr>
          <p:spPr>
            <a:xfrm>
              <a:off x="6653698" y="2014477"/>
              <a:ext cx="851515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Cupola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F3E405-735D-9670-4CB4-7A6FC7E17B8D}"/>
              </a:ext>
            </a:extLst>
          </p:cNvPr>
          <p:cNvGrpSpPr/>
          <p:nvPr/>
        </p:nvGrpSpPr>
        <p:grpSpPr>
          <a:xfrm>
            <a:off x="6771675" y="3049985"/>
            <a:ext cx="1473270" cy="400110"/>
            <a:chOff x="2914050" y="3803560"/>
            <a:chExt cx="1473270" cy="40011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9DE208E-A635-AAD0-E608-12AB24265AD4}"/>
                </a:ext>
              </a:extLst>
            </p:cNvPr>
            <p:cNvCxnSpPr>
              <a:cxnSpLocks/>
            </p:cNvCxnSpPr>
            <p:nvPr/>
          </p:nvCxnSpPr>
          <p:spPr>
            <a:xfrm>
              <a:off x="3737514" y="3993945"/>
              <a:ext cx="649806" cy="151487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E8D5EF4-B0FD-C35D-C52E-AC68FA9C0DC4}"/>
                </a:ext>
              </a:extLst>
            </p:cNvPr>
            <p:cNvSpPr txBox="1"/>
            <p:nvPr/>
          </p:nvSpPr>
          <p:spPr>
            <a:xfrm>
              <a:off x="2914050" y="3803560"/>
              <a:ext cx="910827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Cornice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81AEF35-0470-CF43-9238-9BD004758F31}"/>
              </a:ext>
            </a:extLst>
          </p:cNvPr>
          <p:cNvGrpSpPr/>
          <p:nvPr/>
        </p:nvGrpSpPr>
        <p:grpSpPr>
          <a:xfrm>
            <a:off x="6719580" y="1715843"/>
            <a:ext cx="1295707" cy="686493"/>
            <a:chOff x="2861955" y="2469418"/>
            <a:chExt cx="1295707" cy="686493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47DDBC3-9109-28CB-3069-20F1837009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61955" y="2778826"/>
              <a:ext cx="507509" cy="377085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A8C8B52-BECA-39BB-922C-C87648C92300}"/>
                </a:ext>
              </a:extLst>
            </p:cNvPr>
            <p:cNvSpPr txBox="1"/>
            <p:nvPr/>
          </p:nvSpPr>
          <p:spPr>
            <a:xfrm>
              <a:off x="3317367" y="2469418"/>
              <a:ext cx="840295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Oculus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D6F2618-0A82-E246-62B1-7A7BEC32C707}"/>
              </a:ext>
            </a:extLst>
          </p:cNvPr>
          <p:cNvGrpSpPr/>
          <p:nvPr/>
        </p:nvGrpSpPr>
        <p:grpSpPr>
          <a:xfrm>
            <a:off x="8444161" y="2324999"/>
            <a:ext cx="1072730" cy="915371"/>
            <a:chOff x="4586536" y="3078574"/>
            <a:chExt cx="1072730" cy="915371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9713C267-660C-B82D-ED03-9B38EA8D0E49}"/>
                </a:ext>
              </a:extLst>
            </p:cNvPr>
            <p:cNvCxnSpPr>
              <a:cxnSpLocks/>
            </p:cNvCxnSpPr>
            <p:nvPr/>
          </p:nvCxnSpPr>
          <p:spPr>
            <a:xfrm>
              <a:off x="5153891" y="3431184"/>
              <a:ext cx="320634" cy="562761"/>
            </a:xfrm>
            <a:prstGeom prst="straightConnector1">
              <a:avLst/>
            </a:prstGeom>
            <a:ln w="101600">
              <a:solidFill>
                <a:srgbClr val="FF40FF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06D2387-FC46-468E-3E45-DD2B7C793B15}"/>
                </a:ext>
              </a:extLst>
            </p:cNvPr>
            <p:cNvSpPr txBox="1"/>
            <p:nvPr/>
          </p:nvSpPr>
          <p:spPr>
            <a:xfrm>
              <a:off x="4586536" y="3078574"/>
              <a:ext cx="1072730" cy="400110"/>
            </a:xfrm>
            <a:prstGeom prst="rect">
              <a:avLst/>
            </a:prstGeom>
            <a:solidFill>
              <a:srgbClr val="FF40FF"/>
            </a:solidFill>
            <a:ln w="762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Pediment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3820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AB1C7-C2FE-DC3E-AA30-878839E9A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Popularized by “Gang of Four” Book (</a:t>
            </a:r>
            <a:r>
              <a:rPr lang="en-US" altLang="en-US" dirty="0" err="1"/>
              <a:t>GoF</a:t>
            </a:r>
            <a:r>
              <a:rPr lang="en-US" altLang="en-US" dirty="0"/>
              <a:t>)</a:t>
            </a:r>
            <a:endParaRPr lang="en-00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B99CE-5BD8-7B51-F490-46B94A9BA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Catalog of 23 patterns</a:t>
            </a:r>
          </a:p>
          <a:p>
            <a:r>
              <a:rPr lang="en-US" dirty="0"/>
              <a:t>Many now ubiquitous</a:t>
            </a:r>
          </a:p>
          <a:p>
            <a:r>
              <a:rPr lang="en-US" dirty="0"/>
              <a:t>Must-read for pro </a:t>
            </a:r>
            <a:r>
              <a:rPr lang="en-US" dirty="0" err="1"/>
              <a:t>devs</a:t>
            </a:r>
            <a:endParaRPr lang="en-US" dirty="0"/>
          </a:p>
          <a:p>
            <a:endParaRPr lang="en-00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2489EF-F8FC-960C-E046-0ACEC9D748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712"/>
          <a:stretch/>
        </p:blipFill>
        <p:spPr bwMode="auto">
          <a:xfrm>
            <a:off x="6262964" y="1710249"/>
            <a:ext cx="4709835" cy="5147751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261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B0C62C-B6F4-7C25-39FE-60C51F6D8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83A65-1379-2B48-A105-B674601CB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22029" cy="1651198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How Can Design Patterns Help?</a:t>
            </a:r>
            <a:endParaRPr lang="en-00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603BCD3-3D7E-F5C0-AEC2-04C6EBFD314F}"/>
              </a:ext>
            </a:extLst>
          </p:cNvPr>
          <p:cNvGrpSpPr/>
          <p:nvPr/>
        </p:nvGrpSpPr>
        <p:grpSpPr>
          <a:xfrm>
            <a:off x="5938029" y="27059"/>
            <a:ext cx="3818856" cy="735896"/>
            <a:chOff x="3886206" y="27059"/>
            <a:chExt cx="3818856" cy="735896"/>
          </a:xfrm>
        </p:grpSpPr>
        <p:pic>
          <p:nvPicPr>
            <p:cNvPr id="5" name="Picture 52">
              <a:extLst>
                <a:ext uri="{FF2B5EF4-FFF2-40B4-BE49-F238E27FC236}">
                  <a16:creationId xmlns:a16="http://schemas.microsoft.com/office/drawing/2014/main" id="{DFAB419F-407E-4FDE-5CFA-94AA16CD1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0" t="9348" r="6990" b="82571"/>
            <a:stretch>
              <a:fillRect/>
            </a:stretch>
          </p:blipFill>
          <p:spPr bwMode="auto">
            <a:xfrm>
              <a:off x="3969675" y="350205"/>
              <a:ext cx="373538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6038D77-6E61-4427-385F-F033C7D08BC4}"/>
                </a:ext>
              </a:extLst>
            </p:cNvPr>
            <p:cNvSpPr txBox="1"/>
            <p:nvPr/>
          </p:nvSpPr>
          <p:spPr>
            <a:xfrm>
              <a:off x="3886206" y="27059"/>
              <a:ext cx="7377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Label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1745F24-95F9-CA63-E86F-FCF9FD056A1E}"/>
              </a:ext>
            </a:extLst>
          </p:cNvPr>
          <p:cNvGrpSpPr/>
          <p:nvPr/>
        </p:nvGrpSpPr>
        <p:grpSpPr>
          <a:xfrm>
            <a:off x="5482655" y="886046"/>
            <a:ext cx="3813688" cy="608366"/>
            <a:chOff x="3430832" y="886046"/>
            <a:chExt cx="3813688" cy="608366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B4DC498F-116D-DE68-D7E2-52A8C7A3CD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6" t="20724" r="6061" b="73969"/>
            <a:stretch>
              <a:fillRect/>
            </a:stretch>
          </p:blipFill>
          <p:spPr bwMode="auto">
            <a:xfrm>
              <a:off x="3501195" y="1222950"/>
              <a:ext cx="3743325" cy="27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F95D7B5-03A5-900C-BBC5-938DAF395881}"/>
                </a:ext>
              </a:extLst>
            </p:cNvPr>
            <p:cNvSpPr txBox="1"/>
            <p:nvPr/>
          </p:nvSpPr>
          <p:spPr>
            <a:xfrm>
              <a:off x="3430832" y="886046"/>
              <a:ext cx="12928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Entry Field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1319C8-320A-3591-76D6-AD605B99C501}"/>
              </a:ext>
            </a:extLst>
          </p:cNvPr>
          <p:cNvGrpSpPr/>
          <p:nvPr/>
        </p:nvGrpSpPr>
        <p:grpSpPr>
          <a:xfrm>
            <a:off x="6242632" y="1616213"/>
            <a:ext cx="3099622" cy="1997131"/>
            <a:chOff x="4190809" y="1616213"/>
            <a:chExt cx="3099622" cy="1997131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79AA36B1-6169-7E60-06F8-5B1FD6A79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8" t="27687" r="6532" b="39870"/>
            <a:stretch>
              <a:fillRect/>
            </a:stretch>
          </p:blipFill>
          <p:spPr bwMode="auto">
            <a:xfrm>
              <a:off x="4269418" y="1954407"/>
              <a:ext cx="3021013" cy="165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DACA45-C18E-09DD-3F25-073FDA34BE46}"/>
                </a:ext>
              </a:extLst>
            </p:cNvPr>
            <p:cNvSpPr txBox="1"/>
            <p:nvPr/>
          </p:nvSpPr>
          <p:spPr>
            <a:xfrm>
              <a:off x="4190809" y="1616213"/>
              <a:ext cx="9734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List Box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5769619-6B9E-8882-276A-78EF157B0F91}"/>
              </a:ext>
            </a:extLst>
          </p:cNvPr>
          <p:cNvGrpSpPr/>
          <p:nvPr/>
        </p:nvGrpSpPr>
        <p:grpSpPr>
          <a:xfrm>
            <a:off x="5482655" y="3721927"/>
            <a:ext cx="3172338" cy="594300"/>
            <a:chOff x="3430832" y="3721927"/>
            <a:chExt cx="3172338" cy="594300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755D54F6-EDA6-BF90-F4E7-289C7273D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" t="62987" r="21880" b="32275"/>
            <a:stretch>
              <a:fillRect/>
            </a:stretch>
          </p:blipFill>
          <p:spPr bwMode="auto">
            <a:xfrm>
              <a:off x="3501195" y="4073339"/>
              <a:ext cx="3101975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125BB7B-1486-1221-2AAB-A256398C585F}"/>
                </a:ext>
              </a:extLst>
            </p:cNvPr>
            <p:cNvSpPr txBox="1"/>
            <p:nvPr/>
          </p:nvSpPr>
          <p:spPr>
            <a:xfrm>
              <a:off x="3430832" y="3721927"/>
              <a:ext cx="1199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Bullet List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CF8CB17-FDE5-4074-B6B7-8EFFEAFEA588}"/>
              </a:ext>
            </a:extLst>
          </p:cNvPr>
          <p:cNvGrpSpPr/>
          <p:nvPr/>
        </p:nvGrpSpPr>
        <p:grpSpPr>
          <a:xfrm>
            <a:off x="7231665" y="4406506"/>
            <a:ext cx="2914139" cy="591966"/>
            <a:chOff x="5179842" y="4406506"/>
            <a:chExt cx="2914139" cy="591966"/>
          </a:xfrm>
        </p:grpSpPr>
        <p:pic>
          <p:nvPicPr>
            <p:cNvPr id="21" name="Picture 7">
              <a:extLst>
                <a:ext uri="{FF2B5EF4-FFF2-40B4-BE49-F238E27FC236}">
                  <a16:creationId xmlns:a16="http://schemas.microsoft.com/office/drawing/2014/main" id="{3E87357F-1BC4-2835-508A-6BA625254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0" t="71100" r="24396" b="24557"/>
            <a:stretch>
              <a:fillRect/>
            </a:stretch>
          </p:blipFill>
          <p:spPr bwMode="auto">
            <a:xfrm>
              <a:off x="5249181" y="4776222"/>
              <a:ext cx="2844800" cy="22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DDF7F9D-FF41-6D06-C241-F4E666D4B55B}"/>
                </a:ext>
              </a:extLst>
            </p:cNvPr>
            <p:cNvSpPr txBox="1"/>
            <p:nvPr/>
          </p:nvSpPr>
          <p:spPr>
            <a:xfrm>
              <a:off x="5179842" y="4406506"/>
              <a:ext cx="1199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Bullet List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849962B-F909-9B2A-D318-7137A9FBFC8A}"/>
              </a:ext>
            </a:extLst>
          </p:cNvPr>
          <p:cNvGrpSpPr/>
          <p:nvPr/>
        </p:nvGrpSpPr>
        <p:grpSpPr>
          <a:xfrm>
            <a:off x="4446303" y="5345414"/>
            <a:ext cx="1241839" cy="684273"/>
            <a:chOff x="2394480" y="5345414"/>
            <a:chExt cx="1241839" cy="684273"/>
          </a:xfrm>
        </p:grpSpPr>
        <p:pic>
          <p:nvPicPr>
            <p:cNvPr id="25" name="Picture 9">
              <a:extLst>
                <a:ext uri="{FF2B5EF4-FFF2-40B4-BE49-F238E27FC236}">
                  <a16:creationId xmlns:a16="http://schemas.microsoft.com/office/drawing/2014/main" id="{A102E147-09F5-5A3C-3BB3-D1A1C5093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8" t="78973" r="61023" b="14513"/>
            <a:stretch>
              <a:fillRect/>
            </a:stretch>
          </p:blipFill>
          <p:spPr bwMode="auto">
            <a:xfrm>
              <a:off x="2471094" y="5696312"/>
              <a:ext cx="1165225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5DAF98A-F14F-749E-BB41-C08575ED99CA}"/>
                </a:ext>
              </a:extLst>
            </p:cNvPr>
            <p:cNvSpPr txBox="1"/>
            <p:nvPr/>
          </p:nvSpPr>
          <p:spPr>
            <a:xfrm>
              <a:off x="2394480" y="5345414"/>
              <a:ext cx="9845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Spinner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25F1E7C-F120-F9E3-FD51-5D4170B7986C}"/>
              </a:ext>
            </a:extLst>
          </p:cNvPr>
          <p:cNvGrpSpPr/>
          <p:nvPr/>
        </p:nvGrpSpPr>
        <p:grpSpPr>
          <a:xfrm>
            <a:off x="8346331" y="5168133"/>
            <a:ext cx="1247265" cy="574496"/>
            <a:chOff x="6294508" y="5168133"/>
            <a:chExt cx="1247265" cy="574496"/>
          </a:xfrm>
        </p:grpSpPr>
        <p:pic>
          <p:nvPicPr>
            <p:cNvPr id="29" name="Picture 8">
              <a:extLst>
                <a:ext uri="{FF2B5EF4-FFF2-40B4-BE49-F238E27FC236}">
                  <a16:creationId xmlns:a16="http://schemas.microsoft.com/office/drawing/2014/main" id="{2C7B1F79-AD34-8FA8-BBEE-E2E4DFA43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73" t="79784" r="35657" b="15633"/>
            <a:stretch>
              <a:fillRect/>
            </a:stretch>
          </p:blipFill>
          <p:spPr bwMode="auto">
            <a:xfrm>
              <a:off x="6372773" y="5507679"/>
              <a:ext cx="1028700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335EE6A-4469-42CA-47C6-2CD67B21D503}"/>
                </a:ext>
              </a:extLst>
            </p:cNvPr>
            <p:cNvSpPr txBox="1"/>
            <p:nvPr/>
          </p:nvSpPr>
          <p:spPr>
            <a:xfrm>
              <a:off x="6294508" y="5168133"/>
              <a:ext cx="12472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Check Box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3ADAF4-6F2B-4C09-57E7-8DDF24B42ACC}"/>
              </a:ext>
            </a:extLst>
          </p:cNvPr>
          <p:cNvGrpSpPr/>
          <p:nvPr/>
        </p:nvGrpSpPr>
        <p:grpSpPr>
          <a:xfrm>
            <a:off x="7270651" y="5909674"/>
            <a:ext cx="909011" cy="645379"/>
            <a:chOff x="5218828" y="5909674"/>
            <a:chExt cx="909011" cy="645379"/>
          </a:xfrm>
        </p:grpSpPr>
        <p:pic>
          <p:nvPicPr>
            <p:cNvPr id="33" name="Picture 1">
              <a:extLst>
                <a:ext uri="{FF2B5EF4-FFF2-40B4-BE49-F238E27FC236}">
                  <a16:creationId xmlns:a16="http://schemas.microsoft.com/office/drawing/2014/main" id="{E5D2402B-BAB2-1B26-C3A2-AEF5822DF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29" t="88554" r="25507" b="5534"/>
            <a:stretch>
              <a:fillRect/>
            </a:stretch>
          </p:blipFill>
          <p:spPr bwMode="auto">
            <a:xfrm>
              <a:off x="5283289" y="6251840"/>
              <a:ext cx="844550" cy="30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97C2DC8-2C83-CDCB-12E8-771939EC5923}"/>
                </a:ext>
              </a:extLst>
            </p:cNvPr>
            <p:cNvSpPr txBox="1"/>
            <p:nvPr/>
          </p:nvSpPr>
          <p:spPr>
            <a:xfrm>
              <a:off x="5218828" y="5909674"/>
              <a:ext cx="895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Button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0EC4869-19D4-5A5E-A503-94892CB39138}"/>
              </a:ext>
            </a:extLst>
          </p:cNvPr>
          <p:cNvGrpSpPr/>
          <p:nvPr/>
        </p:nvGrpSpPr>
        <p:grpSpPr>
          <a:xfrm>
            <a:off x="9775726" y="5909674"/>
            <a:ext cx="895053" cy="650934"/>
            <a:chOff x="7723903" y="5909674"/>
            <a:chExt cx="895053" cy="650934"/>
          </a:xfrm>
        </p:grpSpPr>
        <p:pic>
          <p:nvPicPr>
            <p:cNvPr id="37" name="Picture 3">
              <a:extLst>
                <a:ext uri="{FF2B5EF4-FFF2-40B4-BE49-F238E27FC236}">
                  <a16:creationId xmlns:a16="http://schemas.microsoft.com/office/drawing/2014/main" id="{92AE8BC9-0AC1-2ED1-C371-C6BFE325C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81" t="88560" r="6140" b="5289"/>
            <a:stretch>
              <a:fillRect/>
            </a:stretch>
          </p:blipFill>
          <p:spPr bwMode="auto">
            <a:xfrm>
              <a:off x="7843927" y="6246283"/>
              <a:ext cx="733425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A077DF8-1499-810C-DAC3-3E7A7A42E9C7}"/>
                </a:ext>
              </a:extLst>
            </p:cNvPr>
            <p:cNvSpPr txBox="1"/>
            <p:nvPr/>
          </p:nvSpPr>
          <p:spPr>
            <a:xfrm>
              <a:off x="7723903" y="5909674"/>
              <a:ext cx="895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Button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119E00D-73D9-AA61-4204-A3D84ED1DCF1}"/>
              </a:ext>
            </a:extLst>
          </p:cNvPr>
          <p:cNvCxnSpPr>
            <a:cxnSpLocks/>
          </p:cNvCxnSpPr>
          <p:nvPr/>
        </p:nvCxnSpPr>
        <p:spPr>
          <a:xfrm>
            <a:off x="7450094" y="1494412"/>
            <a:ext cx="0" cy="459995"/>
          </a:xfrm>
          <a:prstGeom prst="straightConnector1">
            <a:avLst/>
          </a:prstGeom>
          <a:ln w="508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74EF387-7DD5-1BE4-1412-87B4E357051C}"/>
              </a:ext>
            </a:extLst>
          </p:cNvPr>
          <p:cNvCxnSpPr>
            <a:cxnSpLocks/>
          </p:cNvCxnSpPr>
          <p:nvPr/>
        </p:nvCxnSpPr>
        <p:spPr>
          <a:xfrm>
            <a:off x="7645355" y="1494412"/>
            <a:ext cx="0" cy="2578927"/>
          </a:xfrm>
          <a:prstGeom prst="straightConnector1">
            <a:avLst/>
          </a:prstGeom>
          <a:ln w="508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CDC191-23FC-FFB1-4202-8701A9DBEC53}"/>
              </a:ext>
            </a:extLst>
          </p:cNvPr>
          <p:cNvCxnSpPr>
            <a:cxnSpLocks/>
          </p:cNvCxnSpPr>
          <p:nvPr/>
        </p:nvCxnSpPr>
        <p:spPr>
          <a:xfrm>
            <a:off x="7851208" y="1494412"/>
            <a:ext cx="0" cy="3281810"/>
          </a:xfrm>
          <a:prstGeom prst="straightConnector1">
            <a:avLst/>
          </a:prstGeom>
          <a:ln w="508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027DD6B-CD67-12B6-CAAA-CF44AFCAA326}"/>
              </a:ext>
            </a:extLst>
          </p:cNvPr>
          <p:cNvCxnSpPr>
            <a:cxnSpLocks/>
          </p:cNvCxnSpPr>
          <p:nvPr/>
        </p:nvCxnSpPr>
        <p:spPr>
          <a:xfrm>
            <a:off x="8952329" y="1494412"/>
            <a:ext cx="0" cy="3964055"/>
          </a:xfrm>
          <a:prstGeom prst="straightConnector1">
            <a:avLst/>
          </a:prstGeom>
          <a:ln w="508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02A8AC2-DD3B-E6EA-106E-765BFE6EDC56}"/>
              </a:ext>
            </a:extLst>
          </p:cNvPr>
          <p:cNvCxnSpPr>
            <a:cxnSpLocks/>
          </p:cNvCxnSpPr>
          <p:nvPr/>
        </p:nvCxnSpPr>
        <p:spPr>
          <a:xfrm flipV="1">
            <a:off x="8035631" y="762955"/>
            <a:ext cx="0" cy="1191453"/>
          </a:xfrm>
          <a:prstGeom prst="straightConnector1">
            <a:avLst/>
          </a:prstGeom>
          <a:ln w="508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8314F52-09EA-458D-859B-7304611A61BD}"/>
              </a:ext>
            </a:extLst>
          </p:cNvPr>
          <p:cNvCxnSpPr>
            <a:cxnSpLocks/>
          </p:cNvCxnSpPr>
          <p:nvPr/>
        </p:nvCxnSpPr>
        <p:spPr>
          <a:xfrm flipV="1">
            <a:off x="7229487" y="762955"/>
            <a:ext cx="0" cy="459995"/>
          </a:xfrm>
          <a:prstGeom prst="straightConnector1">
            <a:avLst/>
          </a:prstGeom>
          <a:ln w="508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1B9F968-775A-5869-8831-B28985E8C90B}"/>
              </a:ext>
            </a:extLst>
          </p:cNvPr>
          <p:cNvCxnSpPr>
            <a:cxnSpLocks/>
          </p:cNvCxnSpPr>
          <p:nvPr/>
        </p:nvCxnSpPr>
        <p:spPr>
          <a:xfrm flipV="1">
            <a:off x="8235156" y="1494412"/>
            <a:ext cx="0" cy="459995"/>
          </a:xfrm>
          <a:prstGeom prst="straightConnector1">
            <a:avLst/>
          </a:prstGeom>
          <a:ln w="508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8031637-474A-165D-E3DB-D3DCC5DE540B}"/>
              </a:ext>
            </a:extLst>
          </p:cNvPr>
          <p:cNvCxnSpPr>
            <a:cxnSpLocks/>
          </p:cNvCxnSpPr>
          <p:nvPr/>
        </p:nvCxnSpPr>
        <p:spPr>
          <a:xfrm>
            <a:off x="8037438" y="3613344"/>
            <a:ext cx="0" cy="459994"/>
          </a:xfrm>
          <a:prstGeom prst="straightConnector1">
            <a:avLst/>
          </a:prstGeom>
          <a:ln w="508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69E1B7C-DEE8-2D16-9151-0219089852C4}"/>
              </a:ext>
            </a:extLst>
          </p:cNvPr>
          <p:cNvCxnSpPr>
            <a:cxnSpLocks/>
          </p:cNvCxnSpPr>
          <p:nvPr/>
        </p:nvCxnSpPr>
        <p:spPr>
          <a:xfrm>
            <a:off x="8217666" y="3613344"/>
            <a:ext cx="0" cy="1162878"/>
          </a:xfrm>
          <a:prstGeom prst="straightConnector1">
            <a:avLst/>
          </a:prstGeom>
          <a:ln w="508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D414FB4-BE4C-E720-9798-115CC4895D85}"/>
              </a:ext>
            </a:extLst>
          </p:cNvPr>
          <p:cNvCxnSpPr>
            <a:cxnSpLocks/>
          </p:cNvCxnSpPr>
          <p:nvPr/>
        </p:nvCxnSpPr>
        <p:spPr>
          <a:xfrm>
            <a:off x="8779139" y="3613344"/>
            <a:ext cx="0" cy="1845123"/>
          </a:xfrm>
          <a:prstGeom prst="straightConnector1">
            <a:avLst/>
          </a:prstGeom>
          <a:ln w="508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42ECA34-B099-237A-6206-D309EDC499E9}"/>
              </a:ext>
            </a:extLst>
          </p:cNvPr>
          <p:cNvGrpSpPr/>
          <p:nvPr/>
        </p:nvGrpSpPr>
        <p:grpSpPr>
          <a:xfrm>
            <a:off x="5129939" y="762955"/>
            <a:ext cx="4027692" cy="4933357"/>
            <a:chOff x="3064733" y="762955"/>
            <a:chExt cx="4027692" cy="4933357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7013EDA-77C7-A417-BC61-ACDCB1DF85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23908" y="762955"/>
              <a:ext cx="0" cy="3310383"/>
            </a:xfrm>
            <a:prstGeom prst="straightConnector1">
              <a:avLst/>
            </a:prstGeom>
            <a:ln w="50800">
              <a:solidFill>
                <a:srgbClr val="00F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8FE0BCA-1F43-631E-482D-DEFEE90308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2852" y="762955"/>
              <a:ext cx="0" cy="4013267"/>
            </a:xfrm>
            <a:prstGeom prst="straightConnector1">
              <a:avLst/>
            </a:prstGeom>
            <a:ln w="50800">
              <a:solidFill>
                <a:srgbClr val="00F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6F0AA04-C14F-02DB-F255-BC8F6FD9B7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64733" y="762955"/>
              <a:ext cx="1126076" cy="4933357"/>
            </a:xfrm>
            <a:prstGeom prst="straightConnector1">
              <a:avLst/>
            </a:prstGeom>
            <a:ln w="50800">
              <a:solidFill>
                <a:srgbClr val="00F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E20482A2-1888-CE47-90BF-88514F857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92425" y="762955"/>
              <a:ext cx="0" cy="4744725"/>
            </a:xfrm>
            <a:prstGeom prst="straightConnector1">
              <a:avLst/>
            </a:prstGeom>
            <a:ln w="50800">
              <a:solidFill>
                <a:srgbClr val="00F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50D5815-E789-ADAE-D38C-98EC5AFA532E}"/>
              </a:ext>
            </a:extLst>
          </p:cNvPr>
          <p:cNvGrpSpPr/>
          <p:nvPr/>
        </p:nvGrpSpPr>
        <p:grpSpPr>
          <a:xfrm>
            <a:off x="5688142" y="3594877"/>
            <a:ext cx="4457475" cy="2905613"/>
            <a:chOff x="3645793" y="3613344"/>
            <a:chExt cx="4457475" cy="2905613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6111F937-B2B8-A6A5-5D91-07DD33AEBB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44521" y="3613344"/>
              <a:ext cx="858747" cy="2632939"/>
            </a:xfrm>
            <a:prstGeom prst="straightConnector1">
              <a:avLst/>
            </a:prstGeom>
            <a:ln w="50800">
              <a:solidFill>
                <a:srgbClr val="00F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A46F1D6B-656D-BA69-9DFB-D01C4BE7974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36895" y="4316228"/>
              <a:ext cx="1558089" cy="1930055"/>
            </a:xfrm>
            <a:prstGeom prst="straightConnector1">
              <a:avLst/>
            </a:prstGeom>
            <a:ln w="50800">
              <a:solidFill>
                <a:srgbClr val="00F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CC2E9771-02E0-3A56-1B9D-A868F9C1BA9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773" y="4998473"/>
              <a:ext cx="1471154" cy="1247810"/>
            </a:xfrm>
            <a:prstGeom prst="straightConnector1">
              <a:avLst/>
            </a:prstGeom>
            <a:ln w="50800">
              <a:solidFill>
                <a:srgbClr val="00F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7F8DA97-4E96-53F1-E520-FA1FD0BE2D89}"/>
                </a:ext>
              </a:extLst>
            </p:cNvPr>
            <p:cNvCxnSpPr>
              <a:cxnSpLocks/>
              <a:endCxn id="25" idx="3"/>
            </p:cNvCxnSpPr>
            <p:nvPr/>
          </p:nvCxnSpPr>
          <p:spPr>
            <a:xfrm flipH="1" flipV="1">
              <a:off x="3645793" y="5881467"/>
              <a:ext cx="4198134" cy="637490"/>
            </a:xfrm>
            <a:prstGeom prst="straightConnector1">
              <a:avLst/>
            </a:prstGeom>
            <a:ln w="50800">
              <a:solidFill>
                <a:srgbClr val="00F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2E4B6D0A-7513-AFED-20DE-7067006D72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28833" y="5747570"/>
              <a:ext cx="1115094" cy="655876"/>
            </a:xfrm>
            <a:prstGeom prst="straightConnector1">
              <a:avLst/>
            </a:prstGeom>
            <a:ln w="50800">
              <a:solidFill>
                <a:srgbClr val="00F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36869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35F82-6B95-6A0E-1034-2C15888E5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319463" cy="1325563"/>
          </a:xfrm>
        </p:spPr>
        <p:txBody>
          <a:bodyPr/>
          <a:lstStyle/>
          <a:p>
            <a:r>
              <a:rPr lang="en-US" dirty="0"/>
              <a:t>Mediator Pattern</a:t>
            </a:r>
            <a:endParaRPr lang="en-00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52F310-4338-63FF-7454-BD05050E1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749" y="462161"/>
            <a:ext cx="6890903" cy="63958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9CCE6F-78C7-9959-BB2E-143341375782}"/>
              </a:ext>
            </a:extLst>
          </p:cNvPr>
          <p:cNvSpPr txBox="1"/>
          <p:nvPr/>
        </p:nvSpPr>
        <p:spPr>
          <a:xfrm>
            <a:off x="1323833" y="6396335"/>
            <a:ext cx="32756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From Gamma et al. </a:t>
            </a:r>
            <a:r>
              <a:rPr lang="en-US" sz="12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Design Patterns: Elements of Reusable Object-Oriented Software</a:t>
            </a:r>
          </a:p>
        </p:txBody>
      </p:sp>
    </p:spTree>
    <p:extLst>
      <p:ext uri="{BB962C8B-B14F-4D97-AF65-F5344CB8AC3E}">
        <p14:creationId xmlns:p14="http://schemas.microsoft.com/office/powerpoint/2010/main" val="3195856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750A661-94A7-1608-FD01-534B008D6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a Design Pattern in </a:t>
            </a:r>
            <a:r>
              <a:rPr lang="en-US" dirty="0" err="1"/>
              <a:t>GoF</a:t>
            </a:r>
            <a:endParaRPr lang="en-00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1FA91-E920-40AA-E4A4-ED7635DECDC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Intent</a:t>
            </a:r>
          </a:p>
          <a:p>
            <a:r>
              <a:rPr lang="en-US" dirty="0"/>
              <a:t>Also Known As</a:t>
            </a:r>
          </a:p>
          <a:p>
            <a:r>
              <a:rPr lang="en-US" dirty="0"/>
              <a:t>Motivation</a:t>
            </a:r>
          </a:p>
          <a:p>
            <a:r>
              <a:rPr lang="en-US" dirty="0"/>
              <a:t>Applicability</a:t>
            </a:r>
          </a:p>
          <a:p>
            <a:r>
              <a:rPr lang="en-US" dirty="0"/>
              <a:t>Structure</a:t>
            </a:r>
          </a:p>
          <a:p>
            <a:r>
              <a:rPr lang="en-US" dirty="0"/>
              <a:t>Participants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858452-7F34-D7D3-C9F1-9099AF6BB53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Collaborations </a:t>
            </a:r>
          </a:p>
          <a:p>
            <a:r>
              <a:rPr lang="en-US" dirty="0"/>
              <a:t>Consequences</a:t>
            </a:r>
          </a:p>
          <a:p>
            <a:r>
              <a:rPr lang="en-US" dirty="0"/>
              <a:t>Implementation</a:t>
            </a:r>
          </a:p>
          <a:p>
            <a:r>
              <a:rPr lang="en-US" dirty="0"/>
              <a:t>Sample Code</a:t>
            </a:r>
          </a:p>
          <a:p>
            <a:r>
              <a:rPr lang="en-US" dirty="0"/>
              <a:t>Known Uses</a:t>
            </a:r>
          </a:p>
          <a:p>
            <a:r>
              <a:rPr lang="en-US" dirty="0"/>
              <a:t>Related Patterns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A307F-2A7A-6653-68E0-52CFD26C3024}"/>
              </a:ext>
            </a:extLst>
          </p:cNvPr>
          <p:cNvSpPr txBox="1"/>
          <p:nvPr/>
        </p:nvSpPr>
        <p:spPr>
          <a:xfrm>
            <a:off x="2793628" y="5553601"/>
            <a:ext cx="6452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40FF"/>
                </a:solidFill>
              </a:rPr>
              <a:t>Mediator Pattern covers in 10 pages</a:t>
            </a:r>
          </a:p>
        </p:txBody>
      </p:sp>
    </p:spTree>
    <p:extLst>
      <p:ext uri="{BB962C8B-B14F-4D97-AF65-F5344CB8AC3E}">
        <p14:creationId xmlns:p14="http://schemas.microsoft.com/office/powerpoint/2010/main" val="342217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CF62AA0-347A-CF26-AC4D-404D0C6CB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593454" cy="1520825"/>
          </a:xfrm>
        </p:spPr>
        <p:txBody>
          <a:bodyPr/>
          <a:lstStyle/>
          <a:p>
            <a:r>
              <a:rPr lang="en-001" dirty="0"/>
              <a:t>Mediator Structure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BEEE68E-2DCC-6B7C-61AA-32E2A9F357D5}"/>
              </a:ext>
            </a:extLst>
          </p:cNvPr>
          <p:cNvGrpSpPr/>
          <p:nvPr/>
        </p:nvGrpSpPr>
        <p:grpSpPr>
          <a:xfrm>
            <a:off x="3577312" y="636796"/>
            <a:ext cx="8433713" cy="2184435"/>
            <a:chOff x="405487" y="1232073"/>
            <a:chExt cx="8433713" cy="218443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38784BA-E31A-DFFD-8F8F-855609922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68844" y="1533285"/>
              <a:ext cx="6370070" cy="163463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51D6AB0-FA4B-D2FB-5C4B-A4644ACB1A8D}"/>
                </a:ext>
              </a:extLst>
            </p:cNvPr>
            <p:cNvSpPr txBox="1"/>
            <p:nvPr/>
          </p:nvSpPr>
          <p:spPr>
            <a:xfrm>
              <a:off x="405487" y="1232073"/>
              <a:ext cx="1489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Class Diagram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2627CE1-EC78-957B-B0D5-6BB824E7B87D}"/>
                </a:ext>
              </a:extLst>
            </p:cNvPr>
            <p:cNvSpPr/>
            <p:nvPr/>
          </p:nvSpPr>
          <p:spPr>
            <a:xfrm>
              <a:off x="1895062" y="1232073"/>
              <a:ext cx="6944138" cy="21844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F9C447-F3A9-967F-2BFC-BA76B455C1C1}"/>
              </a:ext>
            </a:extLst>
          </p:cNvPr>
          <p:cNvGrpSpPr/>
          <p:nvPr/>
        </p:nvGrpSpPr>
        <p:grpSpPr>
          <a:xfrm>
            <a:off x="3431654" y="3143494"/>
            <a:ext cx="6001824" cy="3174274"/>
            <a:chOff x="326089" y="3624091"/>
            <a:chExt cx="6001824" cy="317427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BC239B6-0569-EF99-28D8-CFC1CDC4E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68844" y="3823254"/>
              <a:ext cx="3915997" cy="276307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B4FF73-7457-693F-265C-2197DE4A6672}"/>
                </a:ext>
              </a:extLst>
            </p:cNvPr>
            <p:cNvSpPr txBox="1"/>
            <p:nvPr/>
          </p:nvSpPr>
          <p:spPr>
            <a:xfrm>
              <a:off x="326089" y="3638588"/>
              <a:ext cx="16418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/>
                <a:t>Object Diagram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A05F68-58F3-FAE1-7785-6D57BC87F284}"/>
                </a:ext>
              </a:extLst>
            </p:cNvPr>
            <p:cNvSpPr/>
            <p:nvPr/>
          </p:nvSpPr>
          <p:spPr>
            <a:xfrm>
              <a:off x="1967949" y="3624091"/>
              <a:ext cx="4359964" cy="317427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120532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A4F95-B3A3-D9BB-31E1-C55F77B37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88465" cy="1325563"/>
          </a:xfrm>
        </p:spPr>
        <p:txBody>
          <a:bodyPr/>
          <a:lstStyle/>
          <a:p>
            <a:r>
              <a:rPr lang="en-US" dirty="0"/>
              <a:t>Applying Mediator to Font Dialog</a:t>
            </a:r>
            <a:endParaRPr lang="en-001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7F108FB-E245-6590-1997-754F75FDAE54}"/>
              </a:ext>
            </a:extLst>
          </p:cNvPr>
          <p:cNvGrpSpPr/>
          <p:nvPr/>
        </p:nvGrpSpPr>
        <p:grpSpPr>
          <a:xfrm>
            <a:off x="7474683" y="165070"/>
            <a:ext cx="3735387" cy="808327"/>
            <a:chOff x="4221463" y="67270"/>
            <a:chExt cx="3735387" cy="808327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CD5869A-8BFD-7E06-9569-0E1F00AA091A}"/>
                </a:ext>
              </a:extLst>
            </p:cNvPr>
            <p:cNvSpPr txBox="1"/>
            <p:nvPr/>
          </p:nvSpPr>
          <p:spPr>
            <a:xfrm>
              <a:off x="4236911" y="67270"/>
              <a:ext cx="2338870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FontSampleLabel</a:t>
              </a:r>
              <a:endParaRPr lang="en-US" sz="2000" u="sng" dirty="0"/>
            </a:p>
          </p:txBody>
        </p:sp>
        <p:pic>
          <p:nvPicPr>
            <p:cNvPr id="81" name="Picture 52">
              <a:extLst>
                <a:ext uri="{FF2B5EF4-FFF2-40B4-BE49-F238E27FC236}">
                  <a16:creationId xmlns:a16="http://schemas.microsoft.com/office/drawing/2014/main" id="{7DB6FF86-2A67-1500-E5C4-FC08BB7C4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0" t="9348" r="6990" b="82571"/>
            <a:stretch>
              <a:fillRect/>
            </a:stretch>
          </p:blipFill>
          <p:spPr bwMode="auto">
            <a:xfrm>
              <a:off x="4221463" y="462847"/>
              <a:ext cx="373538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CA2E30F-48F3-7B84-EB20-C0059257AB00}"/>
              </a:ext>
            </a:extLst>
          </p:cNvPr>
          <p:cNvGrpSpPr/>
          <p:nvPr/>
        </p:nvGrpSpPr>
        <p:grpSpPr>
          <a:xfrm>
            <a:off x="4464039" y="5951720"/>
            <a:ext cx="1820415" cy="691761"/>
            <a:chOff x="5528451" y="5982560"/>
            <a:chExt cx="1820415" cy="691761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43CE546-325A-C2CE-B7D8-F85397FFF67B}"/>
                </a:ext>
              </a:extLst>
            </p:cNvPr>
            <p:cNvSpPr txBox="1"/>
            <p:nvPr/>
          </p:nvSpPr>
          <p:spPr>
            <a:xfrm>
              <a:off x="5543502" y="5982560"/>
              <a:ext cx="1805364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</a:t>
              </a:r>
              <a:r>
                <a:rPr lang="en-US" sz="2000" u="sng" dirty="0" err="1"/>
                <a:t>CancelButton</a:t>
              </a:r>
              <a:endParaRPr lang="en-US" sz="2000" u="sng" dirty="0"/>
            </a:p>
          </p:txBody>
        </p:sp>
        <p:pic>
          <p:nvPicPr>
            <p:cNvPr id="84" name="Picture 1">
              <a:extLst>
                <a:ext uri="{FF2B5EF4-FFF2-40B4-BE49-F238E27FC236}">
                  <a16:creationId xmlns:a16="http://schemas.microsoft.com/office/drawing/2014/main" id="{75F02541-9D5C-A580-FF7C-C912968AA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29" t="88554" r="25507" b="5534"/>
            <a:stretch>
              <a:fillRect/>
            </a:stretch>
          </p:blipFill>
          <p:spPr bwMode="auto">
            <a:xfrm>
              <a:off x="5528451" y="6371108"/>
              <a:ext cx="844550" cy="30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56B802E-5A9A-6E98-AFEB-4E99F63E30E1}"/>
              </a:ext>
            </a:extLst>
          </p:cNvPr>
          <p:cNvGrpSpPr/>
          <p:nvPr/>
        </p:nvGrpSpPr>
        <p:grpSpPr>
          <a:xfrm>
            <a:off x="6549650" y="5951720"/>
            <a:ext cx="1375150" cy="703942"/>
            <a:chOff x="8095715" y="5969308"/>
            <a:chExt cx="1375150" cy="703942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9F72C288-1623-68E4-EAA9-DBD7128E3BB6}"/>
                </a:ext>
              </a:extLst>
            </p:cNvPr>
            <p:cNvSpPr txBox="1"/>
            <p:nvPr/>
          </p:nvSpPr>
          <p:spPr>
            <a:xfrm>
              <a:off x="8108211" y="5969308"/>
              <a:ext cx="1362654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OkButton</a:t>
              </a:r>
              <a:endParaRPr lang="en-US" sz="2000" u="sng" dirty="0"/>
            </a:p>
          </p:txBody>
        </p:sp>
        <p:pic>
          <p:nvPicPr>
            <p:cNvPr id="87" name="Picture 3">
              <a:extLst>
                <a:ext uri="{FF2B5EF4-FFF2-40B4-BE49-F238E27FC236}">
                  <a16:creationId xmlns:a16="http://schemas.microsoft.com/office/drawing/2014/main" id="{CD80DFB0-F3BD-CA6B-BCE9-778999990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81" t="88560" r="6140" b="5289"/>
            <a:stretch>
              <a:fillRect/>
            </a:stretch>
          </p:blipFill>
          <p:spPr bwMode="auto">
            <a:xfrm>
              <a:off x="8095715" y="6358925"/>
              <a:ext cx="733425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4EA2B6D-53A6-626A-C3D5-2CEDD4376614}"/>
              </a:ext>
            </a:extLst>
          </p:cNvPr>
          <p:cNvGrpSpPr/>
          <p:nvPr/>
        </p:nvGrpSpPr>
        <p:grpSpPr>
          <a:xfrm>
            <a:off x="8071160" y="1980181"/>
            <a:ext cx="3021013" cy="2043513"/>
            <a:chOff x="4521206" y="1682473"/>
            <a:chExt cx="3021013" cy="2043513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E69A7831-FD42-C46E-F4D3-D2CBFF241901}"/>
                </a:ext>
              </a:extLst>
            </p:cNvPr>
            <p:cNvSpPr txBox="1"/>
            <p:nvPr/>
          </p:nvSpPr>
          <p:spPr>
            <a:xfrm>
              <a:off x="4535360" y="1682473"/>
              <a:ext cx="2340163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FontFamilyListBox</a:t>
              </a:r>
              <a:endParaRPr lang="en-US" sz="2000" u="sng" dirty="0"/>
            </a:p>
          </p:txBody>
        </p:sp>
        <p:pic>
          <p:nvPicPr>
            <p:cNvPr id="90" name="Picture 4">
              <a:extLst>
                <a:ext uri="{FF2B5EF4-FFF2-40B4-BE49-F238E27FC236}">
                  <a16:creationId xmlns:a16="http://schemas.microsoft.com/office/drawing/2014/main" id="{8854A722-B82E-AE2F-D965-137E04433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8" t="27687" r="6532" b="39870"/>
            <a:stretch>
              <a:fillRect/>
            </a:stretch>
          </p:blipFill>
          <p:spPr bwMode="auto">
            <a:xfrm>
              <a:off x="4521206" y="2067049"/>
              <a:ext cx="3021013" cy="165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811369B-4CC7-E6D3-7B99-A7A79624F6E3}"/>
              </a:ext>
            </a:extLst>
          </p:cNvPr>
          <p:cNvGrpSpPr/>
          <p:nvPr/>
        </p:nvGrpSpPr>
        <p:grpSpPr>
          <a:xfrm>
            <a:off x="7465535" y="1163475"/>
            <a:ext cx="3743325" cy="654748"/>
            <a:chOff x="3752983" y="952306"/>
            <a:chExt cx="3743325" cy="654748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1A58C55A-33DB-58FF-EE59-4EF7F40A4AE5}"/>
                </a:ext>
              </a:extLst>
            </p:cNvPr>
            <p:cNvSpPr txBox="1"/>
            <p:nvPr/>
          </p:nvSpPr>
          <p:spPr>
            <a:xfrm>
              <a:off x="3762131" y="952306"/>
              <a:ext cx="2688819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FontFamilyEntryField</a:t>
              </a:r>
              <a:endParaRPr lang="en-US" sz="2000" u="sng" dirty="0"/>
            </a:p>
          </p:txBody>
        </p:sp>
        <p:pic>
          <p:nvPicPr>
            <p:cNvPr id="93" name="Picture 5">
              <a:extLst>
                <a:ext uri="{FF2B5EF4-FFF2-40B4-BE49-F238E27FC236}">
                  <a16:creationId xmlns:a16="http://schemas.microsoft.com/office/drawing/2014/main" id="{38C0BE22-9C3A-3ABC-3A89-F16FC3D06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6" t="20724" r="6061" b="73969"/>
            <a:stretch>
              <a:fillRect/>
            </a:stretch>
          </p:blipFill>
          <p:spPr bwMode="auto">
            <a:xfrm>
              <a:off x="3752983" y="1335592"/>
              <a:ext cx="3743325" cy="27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9CCAB387-BCAC-04B4-1BA8-7AD9BC61EEEF}"/>
              </a:ext>
            </a:extLst>
          </p:cNvPr>
          <p:cNvGrpSpPr/>
          <p:nvPr/>
        </p:nvGrpSpPr>
        <p:grpSpPr>
          <a:xfrm>
            <a:off x="8062012" y="4253661"/>
            <a:ext cx="3101975" cy="579348"/>
            <a:chOff x="3752983" y="3849521"/>
            <a:chExt cx="3101975" cy="579348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3EFBE5E8-FD1D-84E3-9327-34022AC75461}"/>
                </a:ext>
              </a:extLst>
            </p:cNvPr>
            <p:cNvSpPr txBox="1"/>
            <p:nvPr/>
          </p:nvSpPr>
          <p:spPr>
            <a:xfrm>
              <a:off x="3762131" y="3849521"/>
              <a:ext cx="2620036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FontWeightBulletList</a:t>
              </a:r>
              <a:endParaRPr lang="en-US" sz="2000" u="sng" dirty="0"/>
            </a:p>
          </p:txBody>
        </p:sp>
        <p:pic>
          <p:nvPicPr>
            <p:cNvPr id="96" name="Picture 6">
              <a:extLst>
                <a:ext uri="{FF2B5EF4-FFF2-40B4-BE49-F238E27FC236}">
                  <a16:creationId xmlns:a16="http://schemas.microsoft.com/office/drawing/2014/main" id="{C9F1BFB2-327C-66A6-D44B-FE7C83362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" t="62987" r="21880" b="32275"/>
            <a:stretch>
              <a:fillRect/>
            </a:stretch>
          </p:blipFill>
          <p:spPr bwMode="auto">
            <a:xfrm>
              <a:off x="3752983" y="4185981"/>
              <a:ext cx="3101975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DECF911-811B-94D2-69D4-93EF4BEDB306}"/>
              </a:ext>
            </a:extLst>
          </p:cNvPr>
          <p:cNvGrpSpPr/>
          <p:nvPr/>
        </p:nvGrpSpPr>
        <p:grpSpPr>
          <a:xfrm>
            <a:off x="8303070" y="5086973"/>
            <a:ext cx="2844800" cy="605218"/>
            <a:chOff x="3905024" y="4505896"/>
            <a:chExt cx="2844800" cy="605218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FBB95115-A3B4-7ACD-E5F1-65096A54DF63}"/>
                </a:ext>
              </a:extLst>
            </p:cNvPr>
            <p:cNvSpPr txBox="1"/>
            <p:nvPr/>
          </p:nvSpPr>
          <p:spPr>
            <a:xfrm>
              <a:off x="3921822" y="4505896"/>
              <a:ext cx="2528916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FontSlantBulletList</a:t>
              </a:r>
              <a:endParaRPr lang="en-US" sz="2000" u="sng" dirty="0"/>
            </a:p>
          </p:txBody>
        </p:sp>
        <p:pic>
          <p:nvPicPr>
            <p:cNvPr id="99" name="Picture 7">
              <a:extLst>
                <a:ext uri="{FF2B5EF4-FFF2-40B4-BE49-F238E27FC236}">
                  <a16:creationId xmlns:a16="http://schemas.microsoft.com/office/drawing/2014/main" id="{5859FDA2-1D37-C500-46EF-9D0B85B77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0" t="71100" r="24396" b="24557"/>
            <a:stretch>
              <a:fillRect/>
            </a:stretch>
          </p:blipFill>
          <p:spPr bwMode="auto">
            <a:xfrm>
              <a:off x="3905024" y="4888864"/>
              <a:ext cx="2844800" cy="22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796D9E1C-B532-EF5C-FB9E-2B47C43A6B42}"/>
              </a:ext>
            </a:extLst>
          </p:cNvPr>
          <p:cNvGrpSpPr/>
          <p:nvPr/>
        </p:nvGrpSpPr>
        <p:grpSpPr>
          <a:xfrm>
            <a:off x="8326494" y="5951720"/>
            <a:ext cx="3109847" cy="627504"/>
            <a:chOff x="6631187" y="5227767"/>
            <a:chExt cx="3109847" cy="627504"/>
          </a:xfrm>
        </p:grpSpPr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F552E0FB-FFEA-6D4B-EBF3-5EB9933423C4}"/>
                </a:ext>
              </a:extLst>
            </p:cNvPr>
            <p:cNvSpPr txBox="1"/>
            <p:nvPr/>
          </p:nvSpPr>
          <p:spPr>
            <a:xfrm>
              <a:off x="6639060" y="5227767"/>
              <a:ext cx="3101974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CondesedFontCheckBox</a:t>
              </a:r>
              <a:endParaRPr lang="en-US" sz="2000" u="sng" dirty="0"/>
            </a:p>
          </p:txBody>
        </p:sp>
        <p:pic>
          <p:nvPicPr>
            <p:cNvPr id="102" name="Picture 8">
              <a:extLst>
                <a:ext uri="{FF2B5EF4-FFF2-40B4-BE49-F238E27FC236}">
                  <a16:creationId xmlns:a16="http://schemas.microsoft.com/office/drawing/2014/main" id="{9D48F3B1-F444-8EF4-F9A1-D6515E08B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73" t="79784" r="35657" b="15633"/>
            <a:stretch>
              <a:fillRect/>
            </a:stretch>
          </p:blipFill>
          <p:spPr bwMode="auto">
            <a:xfrm>
              <a:off x="6631187" y="5620321"/>
              <a:ext cx="1028700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E91B3FE8-C723-F43D-0625-F3064952879A}"/>
              </a:ext>
            </a:extLst>
          </p:cNvPr>
          <p:cNvGrpSpPr/>
          <p:nvPr/>
        </p:nvGrpSpPr>
        <p:grpSpPr>
          <a:xfrm>
            <a:off x="2044799" y="5955962"/>
            <a:ext cx="2164482" cy="724029"/>
            <a:chOff x="4009153" y="5180455"/>
            <a:chExt cx="2164482" cy="724029"/>
          </a:xfrm>
        </p:grpSpPr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A198C54B-93CC-DDC3-0A3D-730C3D1AA03D}"/>
                </a:ext>
              </a:extLst>
            </p:cNvPr>
            <p:cNvSpPr txBox="1"/>
            <p:nvPr/>
          </p:nvSpPr>
          <p:spPr>
            <a:xfrm>
              <a:off x="4025303" y="5180455"/>
              <a:ext cx="2148332" cy="40011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u="sng" dirty="0"/>
                <a:t>: </a:t>
              </a:r>
              <a:r>
                <a:rPr lang="en-US" sz="2000" u="sng" dirty="0" err="1"/>
                <a:t>FontSizeSpinner</a:t>
              </a:r>
              <a:endParaRPr lang="en-US" sz="2000" u="sng" dirty="0"/>
            </a:p>
          </p:txBody>
        </p:sp>
        <p:pic>
          <p:nvPicPr>
            <p:cNvPr id="105" name="Picture 9">
              <a:extLst>
                <a:ext uri="{FF2B5EF4-FFF2-40B4-BE49-F238E27FC236}">
                  <a16:creationId xmlns:a16="http://schemas.microsoft.com/office/drawing/2014/main" id="{2DD03099-5D57-441A-7DEE-5F84E9844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8" t="78973" r="61023" b="14513"/>
            <a:stretch>
              <a:fillRect/>
            </a:stretch>
          </p:blipFill>
          <p:spPr bwMode="auto">
            <a:xfrm>
              <a:off x="4009153" y="5571109"/>
              <a:ext cx="1165225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87A5D0E-61D4-8A40-E951-8CBA37919926}"/>
              </a:ext>
            </a:extLst>
          </p:cNvPr>
          <p:cNvGrpSpPr/>
          <p:nvPr/>
        </p:nvGrpSpPr>
        <p:grpSpPr>
          <a:xfrm>
            <a:off x="3135115" y="365125"/>
            <a:ext cx="5199252" cy="5786650"/>
            <a:chOff x="780798" y="412180"/>
            <a:chExt cx="5199252" cy="5786650"/>
          </a:xfrm>
        </p:grpSpPr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219F68AF-E4E2-3B1F-9D61-03A8A2F96069}"/>
                </a:ext>
              </a:extLst>
            </p:cNvPr>
            <p:cNvCxnSpPr>
              <a:cxnSpLocks/>
              <a:stCxn id="89" idx="1"/>
            </p:cNvCxnSpPr>
            <p:nvPr/>
          </p:nvCxnSpPr>
          <p:spPr>
            <a:xfrm flipH="1">
              <a:off x="1781973" y="2227291"/>
              <a:ext cx="3949024" cy="85199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86DF5C16-853E-53AF-4ED6-252869F4E156}"/>
                </a:ext>
              </a:extLst>
            </p:cNvPr>
            <p:cNvCxnSpPr>
              <a:cxnSpLocks/>
              <a:stCxn id="92" idx="1"/>
            </p:cNvCxnSpPr>
            <p:nvPr/>
          </p:nvCxnSpPr>
          <p:spPr>
            <a:xfrm flipH="1">
              <a:off x="1797421" y="1410585"/>
              <a:ext cx="3322945" cy="16488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7A8DD9A4-9416-B7AB-78CB-64E2E1850A00}"/>
                </a:ext>
              </a:extLst>
            </p:cNvPr>
            <p:cNvCxnSpPr>
              <a:cxnSpLocks/>
              <a:stCxn id="80" idx="1"/>
            </p:cNvCxnSpPr>
            <p:nvPr/>
          </p:nvCxnSpPr>
          <p:spPr>
            <a:xfrm flipH="1">
              <a:off x="1779155" y="412180"/>
              <a:ext cx="3356659" cy="26579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18AB905C-8CC6-1CDC-8B55-C86A8FE5CB06}"/>
                </a:ext>
              </a:extLst>
            </p:cNvPr>
            <p:cNvCxnSpPr>
              <a:cxnSpLocks/>
              <a:stCxn id="95" idx="1"/>
            </p:cNvCxnSpPr>
            <p:nvPr/>
          </p:nvCxnSpPr>
          <p:spPr>
            <a:xfrm flipH="1" flipV="1">
              <a:off x="1788782" y="3094815"/>
              <a:ext cx="3928061" cy="140595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5F013F6C-56CC-B61C-E921-5D4E97F872E1}"/>
                </a:ext>
              </a:extLst>
            </p:cNvPr>
            <p:cNvCxnSpPr>
              <a:cxnSpLocks/>
              <a:stCxn id="98" idx="1"/>
            </p:cNvCxnSpPr>
            <p:nvPr/>
          </p:nvCxnSpPr>
          <p:spPr>
            <a:xfrm flipH="1" flipV="1">
              <a:off x="1797420" y="3079249"/>
              <a:ext cx="4168131" cy="225483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D6ECB47E-025D-510D-531B-819A7DE10856}"/>
                </a:ext>
              </a:extLst>
            </p:cNvPr>
            <p:cNvCxnSpPr>
              <a:cxnSpLocks/>
              <a:stCxn id="104" idx="0"/>
            </p:cNvCxnSpPr>
            <p:nvPr/>
          </p:nvCxnSpPr>
          <p:spPr>
            <a:xfrm flipV="1">
              <a:off x="780798" y="3094815"/>
              <a:ext cx="993485" cy="290820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2E7D7E84-9D6F-3D7F-724D-EF5A6496BFFE}"/>
                </a:ext>
              </a:extLst>
            </p:cNvPr>
            <p:cNvCxnSpPr>
              <a:cxnSpLocks/>
              <a:stCxn id="101" idx="1"/>
            </p:cNvCxnSpPr>
            <p:nvPr/>
          </p:nvCxnSpPr>
          <p:spPr>
            <a:xfrm flipH="1" flipV="1">
              <a:off x="1797421" y="3063715"/>
              <a:ext cx="4182629" cy="313511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34A2F802-8737-8262-6FE9-8D91442A50D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96946" y="3070162"/>
              <a:ext cx="1211862" cy="292861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5FFECF97-6F88-6692-515D-64F7D38335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97422" y="3063715"/>
              <a:ext cx="2858799" cy="293506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FB1619DE-089D-2AC1-9247-4DF9368C1B3E}"/>
              </a:ext>
            </a:extLst>
          </p:cNvPr>
          <p:cNvSpPr txBox="1"/>
          <p:nvPr/>
        </p:nvSpPr>
        <p:spPr>
          <a:xfrm>
            <a:off x="3104220" y="2885765"/>
            <a:ext cx="2313067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/>
              <a:t>: FontDialogMediator</a:t>
            </a:r>
          </a:p>
        </p:txBody>
      </p:sp>
    </p:spTree>
    <p:extLst>
      <p:ext uri="{BB962C8B-B14F-4D97-AF65-F5344CB8AC3E}">
        <p14:creationId xmlns:p14="http://schemas.microsoft.com/office/powerpoint/2010/main" val="237566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EDB18-AC31-CE3C-7D64-BF7E354A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957"/>
            <a:ext cx="10515600" cy="1325563"/>
          </a:xfrm>
        </p:spPr>
        <p:txBody>
          <a:bodyPr/>
          <a:lstStyle/>
          <a:p>
            <a:r>
              <a:rPr lang="en-US" dirty="0"/>
              <a:t>Software Maintenance and Evolution</a:t>
            </a:r>
            <a:endParaRPr lang="en-00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C26B5-6395-C380-8697-9F2CEBD21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8457"/>
            <a:ext cx="10515600" cy="4932014"/>
          </a:xfrm>
        </p:spPr>
        <p:txBody>
          <a:bodyPr>
            <a:normAutofit/>
          </a:bodyPr>
          <a:lstStyle/>
          <a:p>
            <a:r>
              <a:rPr lang="en-US" dirty="0"/>
              <a:t>Post-deployment development activities</a:t>
            </a:r>
          </a:p>
          <a:p>
            <a:pPr lvl="1"/>
            <a:r>
              <a:rPr lang="en-US" dirty="0"/>
              <a:t>Change software while preserving integrity</a:t>
            </a:r>
          </a:p>
          <a:p>
            <a:pPr lvl="1"/>
            <a:r>
              <a:rPr lang="en-US" i="1" dirty="0"/>
              <a:t>Maintenance</a:t>
            </a:r>
            <a:r>
              <a:rPr lang="en-US" dirty="0"/>
              <a:t> older (waterfall) term</a:t>
            </a:r>
          </a:p>
          <a:p>
            <a:pPr lvl="1"/>
            <a:r>
              <a:rPr lang="en-US" i="1" dirty="0"/>
              <a:t>Evolution</a:t>
            </a:r>
            <a:r>
              <a:rPr lang="en-US" dirty="0"/>
              <a:t> newer (agile) term</a:t>
            </a:r>
          </a:p>
          <a:p>
            <a:r>
              <a:rPr lang="en-US" dirty="0"/>
              <a:t>Categories of maintenance</a:t>
            </a:r>
          </a:p>
          <a:p>
            <a:pPr lvl="1"/>
            <a:r>
              <a:rPr lang="en-US" dirty="0"/>
              <a:t>Correction (corrective, preventative)</a:t>
            </a:r>
          </a:p>
          <a:p>
            <a:pPr lvl="1"/>
            <a:r>
              <a:rPr lang="en-US" dirty="0"/>
              <a:t>Enhancement  (perfective, adaptive)</a:t>
            </a:r>
          </a:p>
          <a:p>
            <a:r>
              <a:rPr lang="en-US" dirty="0"/>
              <a:t>Why important?</a:t>
            </a:r>
          </a:p>
          <a:p>
            <a:pPr lvl="1"/>
            <a:r>
              <a:rPr lang="en-US" dirty="0"/>
              <a:t>Software tends to be long lived</a:t>
            </a:r>
          </a:p>
          <a:p>
            <a:pPr lvl="1"/>
            <a:r>
              <a:rPr lang="en-US" dirty="0"/>
              <a:t>Requirements change, environments change, bugs appear</a:t>
            </a:r>
          </a:p>
          <a:p>
            <a:pPr lvl="1"/>
            <a:r>
              <a:rPr lang="en-US" dirty="0"/>
              <a:t>Statistic: </a:t>
            </a:r>
            <a:r>
              <a:rPr lang="en-US" sz="3600" b="1" dirty="0">
                <a:solidFill>
                  <a:srgbClr val="FFFC00"/>
                </a:solidFill>
              </a:rPr>
              <a:t>&gt; 80%</a:t>
            </a:r>
            <a:r>
              <a:rPr lang="en-US" dirty="0">
                <a:solidFill>
                  <a:srgbClr val="FFFC00"/>
                </a:solidFill>
              </a:rPr>
              <a:t> </a:t>
            </a:r>
            <a:r>
              <a:rPr lang="en-US" dirty="0"/>
              <a:t>of total cost in maintenance 😲</a:t>
            </a:r>
            <a:endParaRPr lang="en-001" dirty="0"/>
          </a:p>
        </p:txBody>
      </p:sp>
    </p:spTree>
    <p:extLst>
      <p:ext uri="{BB962C8B-B14F-4D97-AF65-F5344CB8AC3E}">
        <p14:creationId xmlns:p14="http://schemas.microsoft.com/office/powerpoint/2010/main" val="1847568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F63DC-B2E6-1905-CF05-20E7C83B4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F846E-36EF-E38C-EB45-76DF4705A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22029" cy="1852558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What Was the Essential Problem?</a:t>
            </a:r>
            <a:endParaRPr lang="en-00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68153CD-EC1F-BC8A-6FD0-7DDDFF195F1B}"/>
              </a:ext>
            </a:extLst>
          </p:cNvPr>
          <p:cNvGrpSpPr/>
          <p:nvPr/>
        </p:nvGrpSpPr>
        <p:grpSpPr>
          <a:xfrm>
            <a:off x="5938029" y="27059"/>
            <a:ext cx="3818856" cy="735896"/>
            <a:chOff x="3886206" y="27059"/>
            <a:chExt cx="3818856" cy="735896"/>
          </a:xfrm>
        </p:grpSpPr>
        <p:pic>
          <p:nvPicPr>
            <p:cNvPr id="5" name="Picture 52">
              <a:extLst>
                <a:ext uri="{FF2B5EF4-FFF2-40B4-BE49-F238E27FC236}">
                  <a16:creationId xmlns:a16="http://schemas.microsoft.com/office/drawing/2014/main" id="{58C7CBF5-53FF-9737-B12B-C6D01362F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0" t="9348" r="6990" b="82571"/>
            <a:stretch>
              <a:fillRect/>
            </a:stretch>
          </p:blipFill>
          <p:spPr bwMode="auto">
            <a:xfrm>
              <a:off x="3969675" y="350205"/>
              <a:ext cx="373538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31F3EB-566E-1EA1-9E62-2B90651B5866}"/>
                </a:ext>
              </a:extLst>
            </p:cNvPr>
            <p:cNvSpPr txBox="1"/>
            <p:nvPr/>
          </p:nvSpPr>
          <p:spPr>
            <a:xfrm>
              <a:off x="3886206" y="27059"/>
              <a:ext cx="7377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Label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A9B3FB1-20AC-21EE-D987-B2C764CA8833}"/>
              </a:ext>
            </a:extLst>
          </p:cNvPr>
          <p:cNvGrpSpPr/>
          <p:nvPr/>
        </p:nvGrpSpPr>
        <p:grpSpPr>
          <a:xfrm>
            <a:off x="5482655" y="886046"/>
            <a:ext cx="3813688" cy="608366"/>
            <a:chOff x="3430832" y="886046"/>
            <a:chExt cx="3813688" cy="608366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61F25867-E408-3BA9-0F13-0542E907C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6" t="20724" r="6061" b="73969"/>
            <a:stretch>
              <a:fillRect/>
            </a:stretch>
          </p:blipFill>
          <p:spPr bwMode="auto">
            <a:xfrm>
              <a:off x="3501195" y="1222950"/>
              <a:ext cx="3743325" cy="27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F1669BF-1FA1-D97C-26DF-7ECB6D647DBD}"/>
                </a:ext>
              </a:extLst>
            </p:cNvPr>
            <p:cNvSpPr txBox="1"/>
            <p:nvPr/>
          </p:nvSpPr>
          <p:spPr>
            <a:xfrm>
              <a:off x="3430832" y="886046"/>
              <a:ext cx="12928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Entry Field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4D4C04D-3511-1C13-E27A-8E45C60FCC86}"/>
              </a:ext>
            </a:extLst>
          </p:cNvPr>
          <p:cNvGrpSpPr/>
          <p:nvPr/>
        </p:nvGrpSpPr>
        <p:grpSpPr>
          <a:xfrm>
            <a:off x="6242632" y="1616213"/>
            <a:ext cx="3099622" cy="1997131"/>
            <a:chOff x="4190809" y="1616213"/>
            <a:chExt cx="3099622" cy="1997131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C7ECEFED-6940-ACF0-8126-3532731C4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8" t="27687" r="6532" b="39870"/>
            <a:stretch>
              <a:fillRect/>
            </a:stretch>
          </p:blipFill>
          <p:spPr bwMode="auto">
            <a:xfrm>
              <a:off x="4269418" y="1954407"/>
              <a:ext cx="3021013" cy="165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EA67749-E10E-8069-DBF6-203EF2D6FD7D}"/>
                </a:ext>
              </a:extLst>
            </p:cNvPr>
            <p:cNvSpPr txBox="1"/>
            <p:nvPr/>
          </p:nvSpPr>
          <p:spPr>
            <a:xfrm>
              <a:off x="4190809" y="1616213"/>
              <a:ext cx="9734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List Box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A25B396-D25D-ED62-26CB-5E04EA45FF86}"/>
              </a:ext>
            </a:extLst>
          </p:cNvPr>
          <p:cNvGrpSpPr/>
          <p:nvPr/>
        </p:nvGrpSpPr>
        <p:grpSpPr>
          <a:xfrm>
            <a:off x="5482655" y="3721927"/>
            <a:ext cx="3172338" cy="594300"/>
            <a:chOff x="3430832" y="3721927"/>
            <a:chExt cx="3172338" cy="594300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8344E6C6-32A7-FD7F-F819-AEEA9A4E5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" t="62987" r="21880" b="32275"/>
            <a:stretch>
              <a:fillRect/>
            </a:stretch>
          </p:blipFill>
          <p:spPr bwMode="auto">
            <a:xfrm>
              <a:off x="3501195" y="4073339"/>
              <a:ext cx="3101975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859441D-00FF-4B33-19E4-9496DD5D164D}"/>
                </a:ext>
              </a:extLst>
            </p:cNvPr>
            <p:cNvSpPr txBox="1"/>
            <p:nvPr/>
          </p:nvSpPr>
          <p:spPr>
            <a:xfrm>
              <a:off x="3430832" y="3721927"/>
              <a:ext cx="1199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Bullet List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3EA0C9A-CEC2-C7BB-6268-9D952A1E8597}"/>
              </a:ext>
            </a:extLst>
          </p:cNvPr>
          <p:cNvGrpSpPr/>
          <p:nvPr/>
        </p:nvGrpSpPr>
        <p:grpSpPr>
          <a:xfrm>
            <a:off x="7231665" y="4406506"/>
            <a:ext cx="2914139" cy="591966"/>
            <a:chOff x="5179842" y="4406506"/>
            <a:chExt cx="2914139" cy="591966"/>
          </a:xfrm>
        </p:grpSpPr>
        <p:pic>
          <p:nvPicPr>
            <p:cNvPr id="21" name="Picture 7">
              <a:extLst>
                <a:ext uri="{FF2B5EF4-FFF2-40B4-BE49-F238E27FC236}">
                  <a16:creationId xmlns:a16="http://schemas.microsoft.com/office/drawing/2014/main" id="{CA91EEED-43B6-CE4B-A8BC-7CE7F174E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0" t="71100" r="24396" b="24557"/>
            <a:stretch>
              <a:fillRect/>
            </a:stretch>
          </p:blipFill>
          <p:spPr bwMode="auto">
            <a:xfrm>
              <a:off x="5249181" y="4776222"/>
              <a:ext cx="2844800" cy="22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F0729C8-33A0-4976-C1AC-B9DEDA2E0EB2}"/>
                </a:ext>
              </a:extLst>
            </p:cNvPr>
            <p:cNvSpPr txBox="1"/>
            <p:nvPr/>
          </p:nvSpPr>
          <p:spPr>
            <a:xfrm>
              <a:off x="5179842" y="4406506"/>
              <a:ext cx="1199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Bullet List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2B71CC-D2DF-0E7E-6827-E90438C2AD91}"/>
              </a:ext>
            </a:extLst>
          </p:cNvPr>
          <p:cNvGrpSpPr/>
          <p:nvPr/>
        </p:nvGrpSpPr>
        <p:grpSpPr>
          <a:xfrm>
            <a:off x="4446303" y="5345414"/>
            <a:ext cx="1241839" cy="684273"/>
            <a:chOff x="2394480" y="5345414"/>
            <a:chExt cx="1241839" cy="684273"/>
          </a:xfrm>
        </p:grpSpPr>
        <p:pic>
          <p:nvPicPr>
            <p:cNvPr id="25" name="Picture 9">
              <a:extLst>
                <a:ext uri="{FF2B5EF4-FFF2-40B4-BE49-F238E27FC236}">
                  <a16:creationId xmlns:a16="http://schemas.microsoft.com/office/drawing/2014/main" id="{E1FBA03E-2C84-4951-2CDA-313A25D8E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8" t="78973" r="61023" b="14513"/>
            <a:stretch>
              <a:fillRect/>
            </a:stretch>
          </p:blipFill>
          <p:spPr bwMode="auto">
            <a:xfrm>
              <a:off x="2471094" y="5696312"/>
              <a:ext cx="1165225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2D2C515-8D81-D481-734C-A658371559E5}"/>
                </a:ext>
              </a:extLst>
            </p:cNvPr>
            <p:cNvSpPr txBox="1"/>
            <p:nvPr/>
          </p:nvSpPr>
          <p:spPr>
            <a:xfrm>
              <a:off x="2394480" y="5345414"/>
              <a:ext cx="9845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Spinner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380964E-7ED1-28CD-F7AE-F1A18EF6FC58}"/>
              </a:ext>
            </a:extLst>
          </p:cNvPr>
          <p:cNvGrpSpPr/>
          <p:nvPr/>
        </p:nvGrpSpPr>
        <p:grpSpPr>
          <a:xfrm>
            <a:off x="8346331" y="5168133"/>
            <a:ext cx="1247265" cy="574496"/>
            <a:chOff x="6294508" y="5168133"/>
            <a:chExt cx="1247265" cy="574496"/>
          </a:xfrm>
        </p:grpSpPr>
        <p:pic>
          <p:nvPicPr>
            <p:cNvPr id="29" name="Picture 8">
              <a:extLst>
                <a:ext uri="{FF2B5EF4-FFF2-40B4-BE49-F238E27FC236}">
                  <a16:creationId xmlns:a16="http://schemas.microsoft.com/office/drawing/2014/main" id="{4D00F245-DA94-0894-B4B1-AA2C3F939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73" t="79784" r="35657" b="15633"/>
            <a:stretch>
              <a:fillRect/>
            </a:stretch>
          </p:blipFill>
          <p:spPr bwMode="auto">
            <a:xfrm>
              <a:off x="6372773" y="5507679"/>
              <a:ext cx="1028700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81BBBFE-302F-68A5-C76B-5042DEA7C6CD}"/>
                </a:ext>
              </a:extLst>
            </p:cNvPr>
            <p:cNvSpPr txBox="1"/>
            <p:nvPr/>
          </p:nvSpPr>
          <p:spPr>
            <a:xfrm>
              <a:off x="6294508" y="5168133"/>
              <a:ext cx="12472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Check Box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A95BC49-F637-F3F3-5430-567AFD9827BF}"/>
              </a:ext>
            </a:extLst>
          </p:cNvPr>
          <p:cNvGrpSpPr/>
          <p:nvPr/>
        </p:nvGrpSpPr>
        <p:grpSpPr>
          <a:xfrm>
            <a:off x="7270651" y="5909674"/>
            <a:ext cx="909011" cy="645379"/>
            <a:chOff x="5218828" y="5909674"/>
            <a:chExt cx="909011" cy="645379"/>
          </a:xfrm>
        </p:grpSpPr>
        <p:pic>
          <p:nvPicPr>
            <p:cNvPr id="33" name="Picture 1">
              <a:extLst>
                <a:ext uri="{FF2B5EF4-FFF2-40B4-BE49-F238E27FC236}">
                  <a16:creationId xmlns:a16="http://schemas.microsoft.com/office/drawing/2014/main" id="{25641591-3221-897B-5E01-B79DEC01B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29" t="88554" r="25507" b="5534"/>
            <a:stretch>
              <a:fillRect/>
            </a:stretch>
          </p:blipFill>
          <p:spPr bwMode="auto">
            <a:xfrm>
              <a:off x="5283289" y="6251840"/>
              <a:ext cx="844550" cy="30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8D2DE01-728A-7A50-E255-D36B275049C3}"/>
                </a:ext>
              </a:extLst>
            </p:cNvPr>
            <p:cNvSpPr txBox="1"/>
            <p:nvPr/>
          </p:nvSpPr>
          <p:spPr>
            <a:xfrm>
              <a:off x="5218828" y="5909674"/>
              <a:ext cx="895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Button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7E141F9-39A1-DF53-1874-197BDFF3F14F}"/>
              </a:ext>
            </a:extLst>
          </p:cNvPr>
          <p:cNvGrpSpPr/>
          <p:nvPr/>
        </p:nvGrpSpPr>
        <p:grpSpPr>
          <a:xfrm>
            <a:off x="9775726" y="5909674"/>
            <a:ext cx="895053" cy="650934"/>
            <a:chOff x="7723903" y="5909674"/>
            <a:chExt cx="895053" cy="650934"/>
          </a:xfrm>
        </p:grpSpPr>
        <p:pic>
          <p:nvPicPr>
            <p:cNvPr id="37" name="Picture 3">
              <a:extLst>
                <a:ext uri="{FF2B5EF4-FFF2-40B4-BE49-F238E27FC236}">
                  <a16:creationId xmlns:a16="http://schemas.microsoft.com/office/drawing/2014/main" id="{4B9077AD-8081-E960-BC6C-CFA89DD68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81" t="88560" r="6140" b="5289"/>
            <a:stretch>
              <a:fillRect/>
            </a:stretch>
          </p:blipFill>
          <p:spPr bwMode="auto">
            <a:xfrm>
              <a:off x="7843927" y="6246283"/>
              <a:ext cx="733425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3AAD269-C1BD-0F0A-17FA-47753BFE6F06}"/>
                </a:ext>
              </a:extLst>
            </p:cNvPr>
            <p:cNvSpPr txBox="1"/>
            <p:nvPr/>
          </p:nvSpPr>
          <p:spPr>
            <a:xfrm>
              <a:off x="7723903" y="5909674"/>
              <a:ext cx="895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Button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CEE077E-B1D3-B3DD-A7CF-3FC107ED0E18}"/>
              </a:ext>
            </a:extLst>
          </p:cNvPr>
          <p:cNvCxnSpPr>
            <a:cxnSpLocks/>
          </p:cNvCxnSpPr>
          <p:nvPr/>
        </p:nvCxnSpPr>
        <p:spPr>
          <a:xfrm>
            <a:off x="7450094" y="1494412"/>
            <a:ext cx="0" cy="459995"/>
          </a:xfrm>
          <a:prstGeom prst="straightConnector1">
            <a:avLst/>
          </a:prstGeom>
          <a:ln w="508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7C0A4D6-A755-21D6-D64A-6C8A7D88A018}"/>
              </a:ext>
            </a:extLst>
          </p:cNvPr>
          <p:cNvCxnSpPr>
            <a:cxnSpLocks/>
          </p:cNvCxnSpPr>
          <p:nvPr/>
        </p:nvCxnSpPr>
        <p:spPr>
          <a:xfrm>
            <a:off x="7645355" y="1494412"/>
            <a:ext cx="0" cy="2578927"/>
          </a:xfrm>
          <a:prstGeom prst="straightConnector1">
            <a:avLst/>
          </a:prstGeom>
          <a:ln w="508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A276415-EFA0-89D9-DC7C-4FE6918FA5A7}"/>
              </a:ext>
            </a:extLst>
          </p:cNvPr>
          <p:cNvCxnSpPr>
            <a:cxnSpLocks/>
          </p:cNvCxnSpPr>
          <p:nvPr/>
        </p:nvCxnSpPr>
        <p:spPr>
          <a:xfrm>
            <a:off x="7851208" y="1494412"/>
            <a:ext cx="0" cy="3281810"/>
          </a:xfrm>
          <a:prstGeom prst="straightConnector1">
            <a:avLst/>
          </a:prstGeom>
          <a:ln w="508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FBB8B1A-D36A-421E-E3A2-7C39C7AEB4D5}"/>
              </a:ext>
            </a:extLst>
          </p:cNvPr>
          <p:cNvCxnSpPr>
            <a:cxnSpLocks/>
          </p:cNvCxnSpPr>
          <p:nvPr/>
        </p:nvCxnSpPr>
        <p:spPr>
          <a:xfrm>
            <a:off x="8952329" y="1494412"/>
            <a:ext cx="0" cy="3964055"/>
          </a:xfrm>
          <a:prstGeom prst="straightConnector1">
            <a:avLst/>
          </a:prstGeom>
          <a:ln w="508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63EB86C-0EA5-0831-2DD4-872F4751056A}"/>
              </a:ext>
            </a:extLst>
          </p:cNvPr>
          <p:cNvCxnSpPr>
            <a:cxnSpLocks/>
          </p:cNvCxnSpPr>
          <p:nvPr/>
        </p:nvCxnSpPr>
        <p:spPr>
          <a:xfrm flipV="1">
            <a:off x="8035631" y="762955"/>
            <a:ext cx="0" cy="1191453"/>
          </a:xfrm>
          <a:prstGeom prst="straightConnector1">
            <a:avLst/>
          </a:prstGeom>
          <a:ln w="508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BBB1B03-6016-AC42-102F-C380D1DC8A61}"/>
              </a:ext>
            </a:extLst>
          </p:cNvPr>
          <p:cNvCxnSpPr>
            <a:cxnSpLocks/>
          </p:cNvCxnSpPr>
          <p:nvPr/>
        </p:nvCxnSpPr>
        <p:spPr>
          <a:xfrm flipV="1">
            <a:off x="7229487" y="762955"/>
            <a:ext cx="0" cy="459995"/>
          </a:xfrm>
          <a:prstGeom prst="straightConnector1">
            <a:avLst/>
          </a:prstGeom>
          <a:ln w="508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03223F7-20E4-6968-14F9-41FF73D06DFE}"/>
              </a:ext>
            </a:extLst>
          </p:cNvPr>
          <p:cNvCxnSpPr>
            <a:cxnSpLocks/>
          </p:cNvCxnSpPr>
          <p:nvPr/>
        </p:nvCxnSpPr>
        <p:spPr>
          <a:xfrm flipV="1">
            <a:off x="8235156" y="1494412"/>
            <a:ext cx="0" cy="459995"/>
          </a:xfrm>
          <a:prstGeom prst="straightConnector1">
            <a:avLst/>
          </a:prstGeom>
          <a:ln w="508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6EC2310-B7E2-2CE5-3430-245DD2F99960}"/>
              </a:ext>
            </a:extLst>
          </p:cNvPr>
          <p:cNvCxnSpPr>
            <a:cxnSpLocks/>
          </p:cNvCxnSpPr>
          <p:nvPr/>
        </p:nvCxnSpPr>
        <p:spPr>
          <a:xfrm>
            <a:off x="8037438" y="3613344"/>
            <a:ext cx="0" cy="459994"/>
          </a:xfrm>
          <a:prstGeom prst="straightConnector1">
            <a:avLst/>
          </a:prstGeom>
          <a:ln w="508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600A182-BED0-FBFD-D776-40258EA03792}"/>
              </a:ext>
            </a:extLst>
          </p:cNvPr>
          <p:cNvCxnSpPr>
            <a:cxnSpLocks/>
          </p:cNvCxnSpPr>
          <p:nvPr/>
        </p:nvCxnSpPr>
        <p:spPr>
          <a:xfrm>
            <a:off x="8217666" y="3613344"/>
            <a:ext cx="0" cy="1162878"/>
          </a:xfrm>
          <a:prstGeom prst="straightConnector1">
            <a:avLst/>
          </a:prstGeom>
          <a:ln w="508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C0F5EDD-FFC8-1170-1EED-D4724AE3709A}"/>
              </a:ext>
            </a:extLst>
          </p:cNvPr>
          <p:cNvCxnSpPr>
            <a:cxnSpLocks/>
          </p:cNvCxnSpPr>
          <p:nvPr/>
        </p:nvCxnSpPr>
        <p:spPr>
          <a:xfrm>
            <a:off x="8779139" y="3613344"/>
            <a:ext cx="0" cy="1845123"/>
          </a:xfrm>
          <a:prstGeom prst="straightConnector1">
            <a:avLst/>
          </a:prstGeom>
          <a:ln w="50800">
            <a:solidFill>
              <a:srgbClr val="00FD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3EACC7B-311B-DECC-C486-2959E0B950F0}"/>
              </a:ext>
            </a:extLst>
          </p:cNvPr>
          <p:cNvGrpSpPr/>
          <p:nvPr/>
        </p:nvGrpSpPr>
        <p:grpSpPr>
          <a:xfrm>
            <a:off x="5129939" y="762955"/>
            <a:ext cx="4027692" cy="4933357"/>
            <a:chOff x="3064733" y="762955"/>
            <a:chExt cx="4027692" cy="4933357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F33F6E0-40BF-101A-F3B0-FADD468F2F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23908" y="762955"/>
              <a:ext cx="0" cy="3310383"/>
            </a:xfrm>
            <a:prstGeom prst="straightConnector1">
              <a:avLst/>
            </a:prstGeom>
            <a:ln w="50800">
              <a:solidFill>
                <a:srgbClr val="00F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1FD9C80-9E5D-998E-FFC2-0A82056736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2852" y="762955"/>
              <a:ext cx="0" cy="4013267"/>
            </a:xfrm>
            <a:prstGeom prst="straightConnector1">
              <a:avLst/>
            </a:prstGeom>
            <a:ln w="50800">
              <a:solidFill>
                <a:srgbClr val="00F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A7766E29-561F-97D9-84E5-15B96FC2A2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64733" y="762955"/>
              <a:ext cx="1126076" cy="4933357"/>
            </a:xfrm>
            <a:prstGeom prst="straightConnector1">
              <a:avLst/>
            </a:prstGeom>
            <a:ln w="50800">
              <a:solidFill>
                <a:srgbClr val="00F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2B563CAD-C73D-E2B2-85D8-8E5A43CFC1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92425" y="762955"/>
              <a:ext cx="0" cy="4744725"/>
            </a:xfrm>
            <a:prstGeom prst="straightConnector1">
              <a:avLst/>
            </a:prstGeom>
            <a:ln w="50800">
              <a:solidFill>
                <a:srgbClr val="00F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EBB3511-7E73-81E5-9040-3D162C356297}"/>
              </a:ext>
            </a:extLst>
          </p:cNvPr>
          <p:cNvGrpSpPr/>
          <p:nvPr/>
        </p:nvGrpSpPr>
        <p:grpSpPr>
          <a:xfrm>
            <a:off x="5688142" y="3594877"/>
            <a:ext cx="4457475" cy="2905613"/>
            <a:chOff x="3645793" y="3613344"/>
            <a:chExt cx="4457475" cy="2905613"/>
          </a:xfrm>
        </p:grpSpPr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F30A5DA-B9A3-B7C9-D798-20174E39414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44521" y="3613344"/>
              <a:ext cx="858747" cy="2632939"/>
            </a:xfrm>
            <a:prstGeom prst="straightConnector1">
              <a:avLst/>
            </a:prstGeom>
            <a:ln w="50800">
              <a:solidFill>
                <a:srgbClr val="00F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120E20B-0BCA-3C6B-8EA2-9393E98317E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36895" y="4316228"/>
              <a:ext cx="1558089" cy="1930055"/>
            </a:xfrm>
            <a:prstGeom prst="straightConnector1">
              <a:avLst/>
            </a:prstGeom>
            <a:ln w="50800">
              <a:solidFill>
                <a:srgbClr val="00F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BC77BBE5-BA73-B8E9-1AC4-0504185934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2773" y="4998473"/>
              <a:ext cx="1471154" cy="1247810"/>
            </a:xfrm>
            <a:prstGeom prst="straightConnector1">
              <a:avLst/>
            </a:prstGeom>
            <a:ln w="50800">
              <a:solidFill>
                <a:srgbClr val="00F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5132111-1829-9C4E-97EE-561A6CEC8B47}"/>
                </a:ext>
              </a:extLst>
            </p:cNvPr>
            <p:cNvCxnSpPr>
              <a:cxnSpLocks/>
              <a:endCxn id="25" idx="3"/>
            </p:cNvCxnSpPr>
            <p:nvPr/>
          </p:nvCxnSpPr>
          <p:spPr>
            <a:xfrm flipH="1" flipV="1">
              <a:off x="3645793" y="5881467"/>
              <a:ext cx="4198134" cy="637490"/>
            </a:xfrm>
            <a:prstGeom prst="straightConnector1">
              <a:avLst/>
            </a:prstGeom>
            <a:ln w="50800">
              <a:solidFill>
                <a:srgbClr val="00F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1DFAA407-F3A7-7FA5-6EAA-818E1AABFA0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28833" y="5747570"/>
              <a:ext cx="1115094" cy="655876"/>
            </a:xfrm>
            <a:prstGeom prst="straightConnector1">
              <a:avLst/>
            </a:prstGeom>
            <a:ln w="50800">
              <a:solidFill>
                <a:srgbClr val="00FD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4736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53A0D4-3BBB-CBA8-C079-AE482C155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118394" cy="1325563"/>
          </a:xfrm>
        </p:spPr>
        <p:txBody>
          <a:bodyPr/>
          <a:lstStyle/>
          <a:p>
            <a:r>
              <a:rPr lang="en-001" dirty="0"/>
              <a:t>Coupling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56F599-3B44-FA8C-BAEF-5049E8EE8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18394" cy="4351338"/>
          </a:xfrm>
        </p:spPr>
        <p:txBody>
          <a:bodyPr/>
          <a:lstStyle/>
          <a:p>
            <a:pPr>
              <a:defRPr/>
            </a:pPr>
            <a:r>
              <a:rPr lang="en-US" dirty="0"/>
              <a:t>Measure of how strongly one component...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/>
              <a:t>is connected to others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/>
              <a:t>has knowledge of others</a:t>
            </a:r>
          </a:p>
          <a:p>
            <a:pPr lvl="1">
              <a:buFont typeface="Arial" charset="0"/>
              <a:buChar char="•"/>
              <a:defRPr/>
            </a:pPr>
            <a:r>
              <a:rPr lang="en-US" dirty="0"/>
              <a:t>depends on others</a:t>
            </a:r>
          </a:p>
          <a:p>
            <a:pPr lvl="1">
              <a:buFont typeface="Arial" charset="0"/>
              <a:buChar char="•"/>
              <a:defRPr/>
            </a:pPr>
            <a:endParaRPr lang="en-US" sz="1400" dirty="0"/>
          </a:p>
          <a:p>
            <a:pPr>
              <a:defRPr/>
            </a:pPr>
            <a:r>
              <a:rPr lang="en-US" dirty="0"/>
              <a:t>Compare </a:t>
            </a:r>
            <a:r>
              <a:rPr lang="en-US" dirty="0">
                <a:solidFill>
                  <a:srgbClr val="FFFC00"/>
                </a:solidFill>
              </a:rPr>
              <a:t>loosely</a:t>
            </a:r>
            <a:r>
              <a:rPr lang="en-US" dirty="0"/>
              <a:t> versus </a:t>
            </a:r>
            <a:r>
              <a:rPr lang="en-US" dirty="0">
                <a:solidFill>
                  <a:srgbClr val="FFFC00"/>
                </a:solidFill>
              </a:rPr>
              <a:t>tightly</a:t>
            </a:r>
            <a:r>
              <a:rPr lang="en-US" dirty="0"/>
              <a:t> coupled components</a:t>
            </a:r>
            <a:endParaRPr lang="en-US" dirty="0">
              <a:solidFill>
                <a:srgbClr val="FF40FF"/>
              </a:solidFill>
            </a:endParaRPr>
          </a:p>
          <a:p>
            <a:endParaRPr lang="en-001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8954276-3CB2-A06B-B62E-AF523FC3D69B}"/>
              </a:ext>
            </a:extLst>
          </p:cNvPr>
          <p:cNvGrpSpPr/>
          <p:nvPr/>
        </p:nvGrpSpPr>
        <p:grpSpPr>
          <a:xfrm>
            <a:off x="8958943" y="1315943"/>
            <a:ext cx="1851789" cy="1558635"/>
            <a:chOff x="8958943" y="1315943"/>
            <a:chExt cx="1851789" cy="155863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C971303-830D-9B67-D2D8-4597996B5533}"/>
                </a:ext>
              </a:extLst>
            </p:cNvPr>
            <p:cNvSpPr txBox="1"/>
            <p:nvPr/>
          </p:nvSpPr>
          <p:spPr>
            <a:xfrm>
              <a:off x="8958943" y="1315943"/>
              <a:ext cx="18517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Looser Coupling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74C0823-8ECD-1686-4AD8-094D62C41659}"/>
                </a:ext>
              </a:extLst>
            </p:cNvPr>
            <p:cNvSpPr/>
            <p:nvPr/>
          </p:nvSpPr>
          <p:spPr>
            <a:xfrm>
              <a:off x="9112447" y="1875379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CB30C1B-56A6-A644-9934-339F5B9F7A6A}"/>
                </a:ext>
              </a:extLst>
            </p:cNvPr>
            <p:cNvSpPr/>
            <p:nvPr/>
          </p:nvSpPr>
          <p:spPr>
            <a:xfrm>
              <a:off x="10158466" y="1875379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0CAA6B0-EAB4-7CC9-EECA-F2D0220E14EE}"/>
                </a:ext>
              </a:extLst>
            </p:cNvPr>
            <p:cNvSpPr/>
            <p:nvPr/>
          </p:nvSpPr>
          <p:spPr>
            <a:xfrm>
              <a:off x="9112447" y="2611342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E0FDB2D-DE12-2079-9D74-D3A3F8D5C4CA}"/>
                </a:ext>
              </a:extLst>
            </p:cNvPr>
            <p:cNvSpPr/>
            <p:nvPr/>
          </p:nvSpPr>
          <p:spPr>
            <a:xfrm>
              <a:off x="10144611" y="2597488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B520B21-9026-AC9C-006D-D132815B97B4}"/>
                </a:ext>
              </a:extLst>
            </p:cNvPr>
            <p:cNvCxnSpPr>
              <a:stCxn id="8" idx="2"/>
              <a:endCxn id="10" idx="0"/>
            </p:cNvCxnSpPr>
            <p:nvPr/>
          </p:nvCxnSpPr>
          <p:spPr>
            <a:xfrm>
              <a:off x="9368756" y="2138615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5F8D21E-949B-8C4D-BB39-C6B6847BDE0C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9631992" y="2006997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F44B6B1-7B58-25FC-1824-8A6562F3FE95}"/>
                </a:ext>
              </a:extLst>
            </p:cNvPr>
            <p:cNvCxnSpPr>
              <a:cxnSpLocks/>
              <a:stCxn id="11" idx="1"/>
              <a:endCxn id="10" idx="3"/>
            </p:cNvCxnSpPr>
            <p:nvPr/>
          </p:nvCxnSpPr>
          <p:spPr>
            <a:xfrm flipH="1">
              <a:off x="9625065" y="2729106"/>
              <a:ext cx="519546" cy="138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BB770B8-8F42-CC4E-F100-FB5F1557ABDF}"/>
              </a:ext>
            </a:extLst>
          </p:cNvPr>
          <p:cNvGrpSpPr/>
          <p:nvPr/>
        </p:nvGrpSpPr>
        <p:grpSpPr>
          <a:xfrm>
            <a:off x="8958943" y="3678291"/>
            <a:ext cx="1894749" cy="1559470"/>
            <a:chOff x="8958943" y="3331452"/>
            <a:chExt cx="1894749" cy="155947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2335394-AB7C-F51A-7755-D970E15E1D8F}"/>
                </a:ext>
              </a:extLst>
            </p:cNvPr>
            <p:cNvSpPr txBox="1"/>
            <p:nvPr/>
          </p:nvSpPr>
          <p:spPr>
            <a:xfrm>
              <a:off x="8958943" y="3331452"/>
              <a:ext cx="18947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Tighter Coupling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31FFE0C-8E60-E4DF-9D05-889657B942A1}"/>
                </a:ext>
              </a:extLst>
            </p:cNvPr>
            <p:cNvSpPr/>
            <p:nvPr/>
          </p:nvSpPr>
          <p:spPr>
            <a:xfrm>
              <a:off x="9135590" y="3891723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8748E95-9E58-2E5B-7AE7-F4AC5B632600}"/>
                </a:ext>
              </a:extLst>
            </p:cNvPr>
            <p:cNvSpPr/>
            <p:nvPr/>
          </p:nvSpPr>
          <p:spPr>
            <a:xfrm>
              <a:off x="10181609" y="3891723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F4D5044-5AC9-AD61-5861-D7F1A57271D0}"/>
                </a:ext>
              </a:extLst>
            </p:cNvPr>
            <p:cNvSpPr/>
            <p:nvPr/>
          </p:nvSpPr>
          <p:spPr>
            <a:xfrm>
              <a:off x="9135590" y="4627686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4621CBA-E016-D4E3-102D-47FDECB844F7}"/>
                </a:ext>
              </a:extLst>
            </p:cNvPr>
            <p:cNvSpPr/>
            <p:nvPr/>
          </p:nvSpPr>
          <p:spPr>
            <a:xfrm>
              <a:off x="10167754" y="4613832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88F9DF4-17B7-A68C-0EDA-DCB04B0388F9}"/>
                </a:ext>
              </a:extLst>
            </p:cNvPr>
            <p:cNvCxnSpPr>
              <a:stCxn id="15" idx="2"/>
              <a:endCxn id="17" idx="0"/>
            </p:cNvCxnSpPr>
            <p:nvPr/>
          </p:nvCxnSpPr>
          <p:spPr>
            <a:xfrm>
              <a:off x="9391899" y="4154959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A7A444DE-B257-CAF1-7B48-0C9574527684}"/>
                </a:ext>
              </a:extLst>
            </p:cNvPr>
            <p:cNvCxnSpPr>
              <a:cxnSpLocks/>
            </p:cNvCxnSpPr>
            <p:nvPr/>
          </p:nvCxnSpPr>
          <p:spPr>
            <a:xfrm>
              <a:off x="9655135" y="4078761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4C365ADC-F475-8B96-3ADF-7B45B6A58839}"/>
                </a:ext>
              </a:extLst>
            </p:cNvPr>
            <p:cNvCxnSpPr>
              <a:cxnSpLocks/>
              <a:stCxn id="18" idx="1"/>
              <a:endCxn id="17" idx="3"/>
            </p:cNvCxnSpPr>
            <p:nvPr/>
          </p:nvCxnSpPr>
          <p:spPr>
            <a:xfrm flipH="1">
              <a:off x="9648208" y="4745450"/>
              <a:ext cx="519546" cy="138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5A19206-3F2D-D0AB-D376-CE2F5066CA13}"/>
                </a:ext>
              </a:extLst>
            </p:cNvPr>
            <p:cNvCxnSpPr>
              <a:cxnSpLocks/>
            </p:cNvCxnSpPr>
            <p:nvPr/>
          </p:nvCxnSpPr>
          <p:spPr>
            <a:xfrm>
              <a:off x="9648208" y="4154959"/>
              <a:ext cx="533401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8D95DA0-E60F-AD31-8569-72B69CEAFC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68643" y="4154959"/>
              <a:ext cx="13855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0DCFF96-D1A5-C3CA-67C6-00FD0DAD8C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03725" y="4154959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BFB2E6E-4137-4DF5-AB9E-FF777AACB1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43081" y="3960998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91471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6714FD-B424-150F-5C27-C1D221391B2E}"/>
              </a:ext>
            </a:extLst>
          </p:cNvPr>
          <p:cNvSpPr txBox="1">
            <a:spLocks/>
          </p:cNvSpPr>
          <p:nvPr/>
        </p:nvSpPr>
        <p:spPr>
          <a:xfrm>
            <a:off x="1981200" y="1867432"/>
            <a:ext cx="8229600" cy="1143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Although metrics have been proposed,</a:t>
            </a:r>
            <a:br>
              <a:rPr lang="en-US" sz="3200" dirty="0"/>
            </a:br>
            <a:r>
              <a:rPr lang="en-US" sz="3200" dirty="0"/>
              <a:t>coupling remains </a:t>
            </a:r>
            <a:r>
              <a:rPr lang="en-US" sz="3200" dirty="0">
                <a:solidFill>
                  <a:srgbClr val="FFFC00"/>
                </a:solidFill>
              </a:rPr>
              <a:t>difficult to precisely measure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However, </a:t>
            </a:r>
            <a:r>
              <a:rPr lang="en-US" sz="3200" dirty="0">
                <a:solidFill>
                  <a:srgbClr val="FFFC00"/>
                </a:solidFill>
              </a:rPr>
              <a:t>intuition</a:t>
            </a:r>
            <a:r>
              <a:rPr lang="en-US" sz="3200" dirty="0"/>
              <a:t> about coupling is</a:t>
            </a:r>
            <a:br>
              <a:rPr lang="en-US" sz="3200" dirty="0"/>
            </a:br>
            <a:r>
              <a:rPr lang="en-US" sz="3200" dirty="0"/>
              <a:t>useful for informing design decisions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9153DAC-53EC-6F7B-BC8C-EE032F51E981}"/>
              </a:ext>
            </a:extLst>
          </p:cNvPr>
          <p:cNvGrpSpPr/>
          <p:nvPr/>
        </p:nvGrpSpPr>
        <p:grpSpPr>
          <a:xfrm>
            <a:off x="4061121" y="4458180"/>
            <a:ext cx="4069757" cy="1590525"/>
            <a:chOff x="2164927" y="4719984"/>
            <a:chExt cx="4069757" cy="15905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D8E0EE-8D46-DC76-44BA-BB840A516CAA}"/>
                </a:ext>
              </a:extLst>
            </p:cNvPr>
            <p:cNvSpPr txBox="1"/>
            <p:nvPr/>
          </p:nvSpPr>
          <p:spPr>
            <a:xfrm>
              <a:off x="2164927" y="4751874"/>
              <a:ext cx="18517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Looser Coupling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1C6A51E-531D-FE8D-33CC-466311CAC9A0}"/>
                </a:ext>
              </a:extLst>
            </p:cNvPr>
            <p:cNvSpPr txBox="1"/>
            <p:nvPr/>
          </p:nvSpPr>
          <p:spPr>
            <a:xfrm>
              <a:off x="4339935" y="4719984"/>
              <a:ext cx="18947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Tighter Coupling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EB850C8-D1F6-2E76-A216-98B5F074C416}"/>
                </a:ext>
              </a:extLst>
            </p:cNvPr>
            <p:cNvSpPr/>
            <p:nvPr/>
          </p:nvSpPr>
          <p:spPr>
            <a:xfrm>
              <a:off x="2318431" y="5311310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5E673EA-1917-4DF9-7DC2-6BC3ACD83565}"/>
                </a:ext>
              </a:extLst>
            </p:cNvPr>
            <p:cNvSpPr/>
            <p:nvPr/>
          </p:nvSpPr>
          <p:spPr>
            <a:xfrm>
              <a:off x="3364450" y="5311310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557416-1EAA-F764-CC65-628E2DB93695}"/>
                </a:ext>
              </a:extLst>
            </p:cNvPr>
            <p:cNvSpPr/>
            <p:nvPr/>
          </p:nvSpPr>
          <p:spPr>
            <a:xfrm>
              <a:off x="2318431" y="6047273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76C6B27-814F-1DFE-7C1C-636C6AB07BB8}"/>
                </a:ext>
              </a:extLst>
            </p:cNvPr>
            <p:cNvSpPr/>
            <p:nvPr/>
          </p:nvSpPr>
          <p:spPr>
            <a:xfrm>
              <a:off x="3350595" y="6033419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12B5B61-F585-35A4-537E-295579CE6D5F}"/>
                </a:ext>
              </a:extLst>
            </p:cNvPr>
            <p:cNvCxnSpPr>
              <a:stCxn id="8" idx="2"/>
              <a:endCxn id="10" idx="0"/>
            </p:cNvCxnSpPr>
            <p:nvPr/>
          </p:nvCxnSpPr>
          <p:spPr>
            <a:xfrm>
              <a:off x="2574740" y="5574546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A10BAAA-1BED-4D3F-0045-E47E92CB3FDE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2837976" y="5442928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4935A42-D61A-2F8A-833F-3ECC87A85DD4}"/>
                </a:ext>
              </a:extLst>
            </p:cNvPr>
            <p:cNvCxnSpPr>
              <a:cxnSpLocks/>
              <a:stCxn id="11" idx="1"/>
              <a:endCxn id="10" idx="3"/>
            </p:cNvCxnSpPr>
            <p:nvPr/>
          </p:nvCxnSpPr>
          <p:spPr>
            <a:xfrm flipH="1">
              <a:off x="2831049" y="6165037"/>
              <a:ext cx="519546" cy="138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188F089-331B-0684-72D4-E797BB77D84C}"/>
                </a:ext>
              </a:extLst>
            </p:cNvPr>
            <p:cNvSpPr/>
            <p:nvPr/>
          </p:nvSpPr>
          <p:spPr>
            <a:xfrm>
              <a:off x="4516582" y="528025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34426C3-FFD7-5C27-E963-9575603C0B62}"/>
                </a:ext>
              </a:extLst>
            </p:cNvPr>
            <p:cNvSpPr/>
            <p:nvPr/>
          </p:nvSpPr>
          <p:spPr>
            <a:xfrm>
              <a:off x="5562601" y="528025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0F459D6-EEC5-60F0-AEF7-CAA7363C6A77}"/>
                </a:ext>
              </a:extLst>
            </p:cNvPr>
            <p:cNvSpPr/>
            <p:nvPr/>
          </p:nvSpPr>
          <p:spPr>
            <a:xfrm>
              <a:off x="4516582" y="6016218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EF41564-FCD3-FA70-5313-8ACA640CAECF}"/>
                </a:ext>
              </a:extLst>
            </p:cNvPr>
            <p:cNvSpPr/>
            <p:nvPr/>
          </p:nvSpPr>
          <p:spPr>
            <a:xfrm>
              <a:off x="5548746" y="6002364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C74D7A9-C5A4-2792-67A1-FB197BCE271E}"/>
                </a:ext>
              </a:extLst>
            </p:cNvPr>
            <p:cNvCxnSpPr>
              <a:stCxn id="15" idx="2"/>
              <a:endCxn id="17" idx="0"/>
            </p:cNvCxnSpPr>
            <p:nvPr/>
          </p:nvCxnSpPr>
          <p:spPr>
            <a:xfrm>
              <a:off x="4772891" y="5543491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95355DD-8628-5C86-101D-3C47081733E6}"/>
                </a:ext>
              </a:extLst>
            </p:cNvPr>
            <p:cNvCxnSpPr>
              <a:cxnSpLocks/>
            </p:cNvCxnSpPr>
            <p:nvPr/>
          </p:nvCxnSpPr>
          <p:spPr>
            <a:xfrm>
              <a:off x="5036127" y="5467293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7220A63-D448-2193-F335-71E3D9FCA2C2}"/>
                </a:ext>
              </a:extLst>
            </p:cNvPr>
            <p:cNvCxnSpPr>
              <a:cxnSpLocks/>
              <a:stCxn id="18" idx="1"/>
              <a:endCxn id="17" idx="3"/>
            </p:cNvCxnSpPr>
            <p:nvPr/>
          </p:nvCxnSpPr>
          <p:spPr>
            <a:xfrm flipH="1">
              <a:off x="5029200" y="6133982"/>
              <a:ext cx="519546" cy="138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1D3A7F5-AE02-9EDE-8A88-30F9FDA96249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5543491"/>
              <a:ext cx="533401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5E802F2-0B97-29CD-3073-0101A7BBCA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9635" y="5543491"/>
              <a:ext cx="13855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4BDD712-25FE-82F8-6688-8295F08554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4717" y="5543491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8879123-DDBD-097D-972A-70DC0EE721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4073" y="5349530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1174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8F07F-DF3B-E970-EB86-6DFD6FEE8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Common Types of Coupling in OOP</a:t>
            </a:r>
            <a:endParaRPr lang="en-00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C3D28-725A-B5D3-21A7-2FE5E777C3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n-US" dirty="0"/>
              <a:t>Class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is coupled to class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r>
              <a:rPr lang="en-US" dirty="0"/>
              <a:t> if</a:t>
            </a:r>
          </a:p>
          <a:p>
            <a:pPr>
              <a:defRPr/>
            </a:pP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has instance variable that refers to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endParaRPr lang="en-US" i="1" dirty="0"/>
          </a:p>
          <a:p>
            <a:pPr>
              <a:defRPr/>
            </a:pP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invokes methods of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endParaRPr lang="en-US" i="1" dirty="0"/>
          </a:p>
          <a:p>
            <a:pPr>
              <a:defRPr/>
            </a:pP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method parameter or local variable references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endParaRPr lang="en-US" i="1" dirty="0"/>
          </a:p>
          <a:p>
            <a:pPr>
              <a:defRPr/>
            </a:pP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is direct or indirect subclass of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endParaRPr lang="en-US" i="1" dirty="0"/>
          </a:p>
          <a:p>
            <a:pPr marL="0" indent="0">
              <a:buNone/>
              <a:defRPr/>
            </a:pPr>
            <a:endParaRPr lang="en-US" dirty="0"/>
          </a:p>
          <a:p>
            <a:endParaRPr lang="en-00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3C0F9E-E511-270B-EE31-8FD8A3BAF5FE}"/>
              </a:ext>
            </a:extLst>
          </p:cNvPr>
          <p:cNvSpPr txBox="1"/>
          <p:nvPr/>
        </p:nvSpPr>
        <p:spPr>
          <a:xfrm>
            <a:off x="0" y="4814741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40FF"/>
                </a:solidFill>
              </a:rPr>
              <a:t>Caution! Coupling can also occur in less obvious ways</a:t>
            </a:r>
            <a:br>
              <a:rPr lang="en-US" sz="2800" dirty="0">
                <a:solidFill>
                  <a:srgbClr val="FF40FF"/>
                </a:solidFill>
              </a:rPr>
            </a:br>
            <a:r>
              <a:rPr lang="en-US" sz="2800" dirty="0">
                <a:solidFill>
                  <a:srgbClr val="FF40FF"/>
                </a:solidFill>
              </a:rPr>
              <a:t>(e.g., one component having encoded knowledge of others)</a:t>
            </a:r>
          </a:p>
        </p:txBody>
      </p:sp>
    </p:spTree>
    <p:extLst>
      <p:ext uri="{BB962C8B-B14F-4D97-AF65-F5344CB8AC3E}">
        <p14:creationId xmlns:p14="http://schemas.microsoft.com/office/powerpoint/2010/main" val="37068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E1C1E-2386-E7B1-E03C-D50139BFA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81497" cy="13255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Problems with High Coupling</a:t>
            </a:r>
            <a:endParaRPr lang="en-00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26BD0-71D8-1400-EFC1-D62D67600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81497" cy="435133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Given class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highly coupled to class </a:t>
            </a:r>
            <a:r>
              <a:rPr lang="en-US" i="1" dirty="0"/>
              <a:t>C</a:t>
            </a:r>
            <a:r>
              <a:rPr lang="en-US" baseline="-25000" dirty="0"/>
              <a:t>2 </a:t>
            </a:r>
            <a:r>
              <a:rPr lang="en-US" dirty="0"/>
              <a:t>:</a:t>
            </a:r>
          </a:p>
          <a:p>
            <a:pPr>
              <a:spcBef>
                <a:spcPts val="2200"/>
              </a:spcBef>
              <a:defRPr/>
            </a:pPr>
            <a:r>
              <a:rPr lang="en-US" dirty="0"/>
              <a:t>Changes in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  <a:r>
              <a:rPr lang="en-US" dirty="0"/>
              <a:t> may force </a:t>
            </a:r>
            <a:r>
              <a:rPr lang="en-US" dirty="0">
                <a:solidFill>
                  <a:srgbClr val="FFFC00"/>
                </a:solidFill>
              </a:rPr>
              <a:t>changes</a:t>
            </a:r>
            <a:r>
              <a:rPr lang="en-US" dirty="0"/>
              <a:t> in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endParaRPr lang="en-US" i="1" dirty="0"/>
          </a:p>
          <a:p>
            <a:pPr>
              <a:spcBef>
                <a:spcPts val="2200"/>
              </a:spcBef>
              <a:defRPr/>
            </a:pPr>
            <a:r>
              <a:rPr lang="en-US" dirty="0"/>
              <a:t>Harder to </a:t>
            </a:r>
            <a:r>
              <a:rPr lang="en-US" dirty="0">
                <a:solidFill>
                  <a:srgbClr val="FFFC00"/>
                </a:solidFill>
              </a:rPr>
              <a:t>understand</a:t>
            </a:r>
            <a:r>
              <a:rPr lang="en-US" dirty="0"/>
              <a:t>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in isolation</a:t>
            </a:r>
          </a:p>
          <a:p>
            <a:pPr>
              <a:spcBef>
                <a:spcPts val="2200"/>
              </a:spcBef>
              <a:defRPr/>
            </a:pPr>
            <a:r>
              <a:rPr lang="en-US" dirty="0"/>
              <a:t>Harder to </a:t>
            </a:r>
            <a:r>
              <a:rPr lang="en-US" dirty="0">
                <a:solidFill>
                  <a:srgbClr val="FFFC00"/>
                </a:solidFill>
              </a:rPr>
              <a:t>reuse</a:t>
            </a:r>
            <a:r>
              <a:rPr lang="en-US" dirty="0"/>
              <a:t>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 because of dependencies on </a:t>
            </a:r>
            <a:r>
              <a:rPr lang="en-US" i="1" dirty="0"/>
              <a:t>C</a:t>
            </a:r>
            <a:r>
              <a:rPr lang="en-US" baseline="-25000" dirty="0"/>
              <a:t>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66DA4C-206E-B4DF-8818-BF3032E357CC}"/>
              </a:ext>
            </a:extLst>
          </p:cNvPr>
          <p:cNvGrpSpPr/>
          <p:nvPr/>
        </p:nvGrpSpPr>
        <p:grpSpPr>
          <a:xfrm>
            <a:off x="8560708" y="2210720"/>
            <a:ext cx="2793092" cy="1790574"/>
            <a:chOff x="4516582" y="5280255"/>
            <a:chExt cx="1558637" cy="9991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7BFA7D1-5D08-588D-6AE8-B20D6FC5B15D}"/>
                </a:ext>
              </a:extLst>
            </p:cNvPr>
            <p:cNvSpPr/>
            <p:nvPr/>
          </p:nvSpPr>
          <p:spPr>
            <a:xfrm>
              <a:off x="4516582" y="528025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31B5BA7-5ADC-3EB9-F472-29BA55FF38C7}"/>
                </a:ext>
              </a:extLst>
            </p:cNvPr>
            <p:cNvSpPr/>
            <p:nvPr/>
          </p:nvSpPr>
          <p:spPr>
            <a:xfrm>
              <a:off x="5562601" y="528025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FF2CCA8-F205-EEA0-6BF1-DA4572097B44}"/>
                </a:ext>
              </a:extLst>
            </p:cNvPr>
            <p:cNvSpPr/>
            <p:nvPr/>
          </p:nvSpPr>
          <p:spPr>
            <a:xfrm>
              <a:off x="4516582" y="6016218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20E5A66-9873-CAD2-1B1B-C20EFFE62DC3}"/>
                </a:ext>
              </a:extLst>
            </p:cNvPr>
            <p:cNvSpPr/>
            <p:nvPr/>
          </p:nvSpPr>
          <p:spPr>
            <a:xfrm>
              <a:off x="5548746" y="6002364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07CCDCD-55B8-32A2-9374-5E2F95C5DB6B}"/>
                </a:ext>
              </a:extLst>
            </p:cNvPr>
            <p:cNvCxnSpPr>
              <a:stCxn id="18" idx="2"/>
              <a:endCxn id="20" idx="0"/>
            </p:cNvCxnSpPr>
            <p:nvPr/>
          </p:nvCxnSpPr>
          <p:spPr>
            <a:xfrm>
              <a:off x="4772891" y="5543491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026C299-0D7F-9A8D-19D4-3C95E85824DF}"/>
                </a:ext>
              </a:extLst>
            </p:cNvPr>
            <p:cNvCxnSpPr>
              <a:cxnSpLocks/>
            </p:cNvCxnSpPr>
            <p:nvPr/>
          </p:nvCxnSpPr>
          <p:spPr>
            <a:xfrm>
              <a:off x="5036127" y="5467293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B30F569E-9582-A15C-83E9-2406C8A45D46}"/>
                </a:ext>
              </a:extLst>
            </p:cNvPr>
            <p:cNvCxnSpPr>
              <a:cxnSpLocks/>
              <a:stCxn id="21" idx="1"/>
              <a:endCxn id="20" idx="3"/>
            </p:cNvCxnSpPr>
            <p:nvPr/>
          </p:nvCxnSpPr>
          <p:spPr>
            <a:xfrm flipH="1">
              <a:off x="5029200" y="6133982"/>
              <a:ext cx="519546" cy="138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30B0E3A-76EB-CD92-230D-FD273EB75C81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5543491"/>
              <a:ext cx="533401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FF38D4D-7B7A-DE37-6E6A-E50129CF54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9635" y="5543491"/>
              <a:ext cx="13855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CFC7A00-B948-FAC8-1A29-DD62CE5591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4717" y="5543491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3BFAEB6-7AA7-7A7A-7C97-1427BF6042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24073" y="5349530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789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525A-9339-DC21-AD12-948E4FED2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Coupling Explains Benefits of Mediator</a:t>
            </a:r>
            <a:endParaRPr lang="en-00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4EFDEB-A775-FDAE-1F6F-31F69ECA8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985" y="2176173"/>
            <a:ext cx="3490100" cy="43167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E2EDCF-6537-0268-AB89-A99946037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972" y="2259303"/>
            <a:ext cx="5012552" cy="37376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19361E-153B-3FA5-2A68-3787D5BF2B63}"/>
              </a:ext>
            </a:extLst>
          </p:cNvPr>
          <p:cNvSpPr txBox="1"/>
          <p:nvPr/>
        </p:nvSpPr>
        <p:spPr>
          <a:xfrm>
            <a:off x="2310246" y="1638881"/>
            <a:ext cx="2575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Tighter Coupling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F9033F-5CD6-2F65-2949-00353FC28C9F}"/>
              </a:ext>
            </a:extLst>
          </p:cNvPr>
          <p:cNvSpPr txBox="1"/>
          <p:nvPr/>
        </p:nvSpPr>
        <p:spPr>
          <a:xfrm>
            <a:off x="7495929" y="1606918"/>
            <a:ext cx="2518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Looser Coupling</a:t>
            </a:r>
          </a:p>
        </p:txBody>
      </p:sp>
    </p:spTree>
    <p:extLst>
      <p:ext uri="{BB962C8B-B14F-4D97-AF65-F5344CB8AC3E}">
        <p14:creationId xmlns:p14="http://schemas.microsoft.com/office/powerpoint/2010/main" val="1365462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8FF0AB-857F-B356-E0AC-41BF8B711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How Does Mediator Reduce Coupling?</a:t>
            </a:r>
            <a:br>
              <a:rPr lang="en-US" sz="2800" dirty="0"/>
            </a:br>
            <a:r>
              <a:rPr lang="en-US" dirty="0">
                <a:solidFill>
                  <a:srgbClr val="FFFC00"/>
                </a:solidFill>
              </a:rPr>
              <a:t>Indirection</a:t>
            </a:r>
            <a:endParaRPr lang="en-00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7C3979-4E19-0868-A09D-82E5838E1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589677"/>
          </a:xfrm>
        </p:spPr>
        <p:txBody>
          <a:bodyPr/>
          <a:lstStyle/>
          <a:p>
            <a:r>
              <a:rPr lang="en-US" dirty="0"/>
              <a:t>To decouple two components, assign responsibility to an intermediate component to mediate between the two</a:t>
            </a:r>
          </a:p>
          <a:p>
            <a:r>
              <a:rPr lang="en-US" dirty="0"/>
              <a:t>Intermediary creates indirection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5787B91-6DAC-9FC9-A451-2A23BAE48D69}"/>
              </a:ext>
            </a:extLst>
          </p:cNvPr>
          <p:cNvGrpSpPr/>
          <p:nvPr/>
        </p:nvGrpSpPr>
        <p:grpSpPr>
          <a:xfrm>
            <a:off x="2784796" y="4095371"/>
            <a:ext cx="1558637" cy="1721308"/>
            <a:chOff x="2311831" y="4294907"/>
            <a:chExt cx="1558637" cy="172130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CC1EAFA-77E6-1F7B-C019-52036B0B3AC6}"/>
                </a:ext>
              </a:extLst>
            </p:cNvPr>
            <p:cNvSpPr/>
            <p:nvPr/>
          </p:nvSpPr>
          <p:spPr>
            <a:xfrm>
              <a:off x="2311831" y="4294907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0338BE-9B01-69F2-B8C2-CB9E9727B29F}"/>
                </a:ext>
              </a:extLst>
            </p:cNvPr>
            <p:cNvSpPr/>
            <p:nvPr/>
          </p:nvSpPr>
          <p:spPr>
            <a:xfrm>
              <a:off x="3357850" y="4294907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B6859BF-C3FC-D75F-E5DA-1638762C58B3}"/>
                </a:ext>
              </a:extLst>
            </p:cNvPr>
            <p:cNvCxnSpPr>
              <a:cxnSpLocks/>
            </p:cNvCxnSpPr>
            <p:nvPr/>
          </p:nvCxnSpPr>
          <p:spPr>
            <a:xfrm>
              <a:off x="3605352" y="4558143"/>
              <a:ext cx="0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E43110A-353C-5AE5-691A-F818CBED927D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>
              <a:off x="2831376" y="4426525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0D79053-C2DD-41AD-31EF-703982FDDA2A}"/>
                </a:ext>
              </a:extLst>
            </p:cNvPr>
            <p:cNvSpPr/>
            <p:nvPr/>
          </p:nvSpPr>
          <p:spPr>
            <a:xfrm>
              <a:off x="2311831" y="5017016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F3824C-6EAA-D332-EDA5-6F35476EC400}"/>
                </a:ext>
              </a:extLst>
            </p:cNvPr>
            <p:cNvSpPr/>
            <p:nvPr/>
          </p:nvSpPr>
          <p:spPr>
            <a:xfrm>
              <a:off x="3357850" y="5017016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CDA1FDE-7D87-5710-622A-B4972D9084BF}"/>
                </a:ext>
              </a:extLst>
            </p:cNvPr>
            <p:cNvSpPr/>
            <p:nvPr/>
          </p:nvSpPr>
          <p:spPr>
            <a:xfrm>
              <a:off x="2311831" y="5752979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9D0B53E-288A-A565-5F85-27EA09F86141}"/>
                </a:ext>
              </a:extLst>
            </p:cNvPr>
            <p:cNvSpPr/>
            <p:nvPr/>
          </p:nvSpPr>
          <p:spPr>
            <a:xfrm>
              <a:off x="3343995" y="573912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BA6A60B-F45F-A2B4-2C71-B3D48FF195E7}"/>
                </a:ext>
              </a:extLst>
            </p:cNvPr>
            <p:cNvCxnSpPr>
              <a:cxnSpLocks/>
              <a:stCxn id="9" idx="2"/>
              <a:endCxn id="11" idx="0"/>
            </p:cNvCxnSpPr>
            <p:nvPr/>
          </p:nvCxnSpPr>
          <p:spPr>
            <a:xfrm>
              <a:off x="2568140" y="5280252"/>
              <a:ext cx="0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A0468E1-24EE-A3B3-E3AE-DB979B80AA41}"/>
                </a:ext>
              </a:extLst>
            </p:cNvPr>
            <p:cNvCxnSpPr>
              <a:cxnSpLocks/>
            </p:cNvCxnSpPr>
            <p:nvPr/>
          </p:nvCxnSpPr>
          <p:spPr>
            <a:xfrm>
              <a:off x="2831376" y="5148634"/>
              <a:ext cx="526474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00A291E-D53B-A09A-C839-63B2E888FCB1}"/>
                </a:ext>
              </a:extLst>
            </p:cNvPr>
            <p:cNvCxnSpPr>
              <a:cxnSpLocks/>
              <a:stCxn id="12" idx="1"/>
              <a:endCxn id="11" idx="3"/>
            </p:cNvCxnSpPr>
            <p:nvPr/>
          </p:nvCxnSpPr>
          <p:spPr>
            <a:xfrm flipH="1">
              <a:off x="2824449" y="5870743"/>
              <a:ext cx="519546" cy="138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D99A73C-C7AF-9DF9-CE89-FCB3321703D9}"/>
                </a:ext>
              </a:extLst>
            </p:cNvPr>
            <p:cNvCxnSpPr>
              <a:cxnSpLocks/>
            </p:cNvCxnSpPr>
            <p:nvPr/>
          </p:nvCxnSpPr>
          <p:spPr>
            <a:xfrm>
              <a:off x="2824449" y="5280252"/>
              <a:ext cx="533401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8290874-3D47-7FE0-ACAD-796FEF199A7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01021" y="5287018"/>
              <a:ext cx="13855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83D73EB-FCC3-384B-06E9-6A2A8CBB34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73912" y="4565230"/>
              <a:ext cx="13855" cy="458873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45E0C5A-353E-FE58-C062-5634989FCEFF}"/>
                </a:ext>
              </a:extLst>
            </p:cNvPr>
            <p:cNvCxnSpPr>
              <a:cxnSpLocks/>
            </p:cNvCxnSpPr>
            <p:nvPr/>
          </p:nvCxnSpPr>
          <p:spPr>
            <a:xfrm>
              <a:off x="2825138" y="4564909"/>
              <a:ext cx="511609" cy="453832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>
              <a:extLst>
                <a:ext uri="{FF2B5EF4-FFF2-40B4-BE49-F238E27FC236}">
                  <a16:creationId xmlns:a16="http://schemas.microsoft.com/office/drawing/2014/main" id="{20A64ABE-29B3-D79F-4DF0-4FA6574D3B63}"/>
                </a:ext>
              </a:extLst>
            </p:cNvPr>
            <p:cNvCxnSpPr>
              <a:stCxn id="11" idx="1"/>
              <a:endCxn id="5" idx="1"/>
            </p:cNvCxnSpPr>
            <p:nvPr/>
          </p:nvCxnSpPr>
          <p:spPr>
            <a:xfrm rot="10800000">
              <a:off x="2311831" y="4426525"/>
              <a:ext cx="12700" cy="1458072"/>
            </a:xfrm>
            <a:prstGeom prst="curvedConnector3">
              <a:avLst>
                <a:gd name="adj1" fmla="val 1800000"/>
              </a:avLst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>
              <a:extLst>
                <a:ext uri="{FF2B5EF4-FFF2-40B4-BE49-F238E27FC236}">
                  <a16:creationId xmlns:a16="http://schemas.microsoft.com/office/drawing/2014/main" id="{ABA1114D-338A-F7FF-25C0-9B1A07F4AB24}"/>
                </a:ext>
              </a:extLst>
            </p:cNvPr>
            <p:cNvCxnSpPr>
              <a:stCxn id="11" idx="2"/>
              <a:endCxn id="6" idx="3"/>
            </p:cNvCxnSpPr>
            <p:nvPr/>
          </p:nvCxnSpPr>
          <p:spPr>
            <a:xfrm rot="5400000" flipH="1" flipV="1">
              <a:off x="2424459" y="4570206"/>
              <a:ext cx="1589690" cy="1302328"/>
            </a:xfrm>
            <a:prstGeom prst="curvedConnector4">
              <a:avLst>
                <a:gd name="adj1" fmla="val -23095"/>
                <a:gd name="adj2" fmla="val 131383"/>
              </a:avLst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73162E3-F02F-F074-0DBF-6A34B158C99F}"/>
              </a:ext>
            </a:extLst>
          </p:cNvPr>
          <p:cNvGrpSpPr/>
          <p:nvPr/>
        </p:nvGrpSpPr>
        <p:grpSpPr>
          <a:xfrm>
            <a:off x="6423952" y="4095371"/>
            <a:ext cx="2597734" cy="1721308"/>
            <a:chOff x="4805359" y="4294907"/>
            <a:chExt cx="2597734" cy="172130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511B761-DD2E-6227-B13B-B9B6B2653D74}"/>
                </a:ext>
              </a:extLst>
            </p:cNvPr>
            <p:cNvSpPr/>
            <p:nvPr/>
          </p:nvSpPr>
          <p:spPr>
            <a:xfrm>
              <a:off x="4805359" y="4294907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987F21C-F7BD-D159-BA0C-54571A2615B9}"/>
                </a:ext>
              </a:extLst>
            </p:cNvPr>
            <p:cNvSpPr/>
            <p:nvPr/>
          </p:nvSpPr>
          <p:spPr>
            <a:xfrm>
              <a:off x="6890475" y="4294907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60DA5B8-A30F-B398-3B57-882F1785C4B2}"/>
                </a:ext>
              </a:extLst>
            </p:cNvPr>
            <p:cNvSpPr/>
            <p:nvPr/>
          </p:nvSpPr>
          <p:spPr>
            <a:xfrm>
              <a:off x="4805359" y="5017016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08998C9-5920-29DA-8D90-6DBE99A31EB2}"/>
                </a:ext>
              </a:extLst>
            </p:cNvPr>
            <p:cNvSpPr/>
            <p:nvPr/>
          </p:nvSpPr>
          <p:spPr>
            <a:xfrm>
              <a:off x="6890475" y="5017016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87FA568-F80D-DAE3-E935-A72C04205297}"/>
                </a:ext>
              </a:extLst>
            </p:cNvPr>
            <p:cNvSpPr/>
            <p:nvPr/>
          </p:nvSpPr>
          <p:spPr>
            <a:xfrm>
              <a:off x="4805359" y="5752979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D436EF5-EE6B-ECFD-8E82-F5DC890FEDF1}"/>
                </a:ext>
              </a:extLst>
            </p:cNvPr>
            <p:cNvSpPr/>
            <p:nvPr/>
          </p:nvSpPr>
          <p:spPr>
            <a:xfrm>
              <a:off x="6876620" y="5739125"/>
              <a:ext cx="512618" cy="26323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9C81DB0-EF23-FDA7-3674-A923618BA44E}"/>
                </a:ext>
              </a:extLst>
            </p:cNvPr>
            <p:cNvSpPr/>
            <p:nvPr/>
          </p:nvSpPr>
          <p:spPr>
            <a:xfrm>
              <a:off x="5805846" y="5017016"/>
              <a:ext cx="512618" cy="263236"/>
            </a:xfrm>
            <a:prstGeom prst="rect">
              <a:avLst/>
            </a:prstGeom>
            <a:solidFill>
              <a:srgbClr val="00FFFF"/>
            </a:solidFill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8445E7A3-46D4-3251-4F0F-DBCC5FAC90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17977" y="5280252"/>
              <a:ext cx="487869" cy="458874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CE202E6-A04D-10B7-4355-18A03E486A02}"/>
                </a:ext>
              </a:extLst>
            </p:cNvPr>
            <p:cNvCxnSpPr>
              <a:cxnSpLocks/>
              <a:endCxn id="26" idx="1"/>
            </p:cNvCxnSpPr>
            <p:nvPr/>
          </p:nvCxnSpPr>
          <p:spPr>
            <a:xfrm flipV="1">
              <a:off x="5317977" y="5148634"/>
              <a:ext cx="487869" cy="6927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4FD91C1-ED52-6664-8022-BD1653078414}"/>
                </a:ext>
              </a:extLst>
            </p:cNvPr>
            <p:cNvCxnSpPr>
              <a:cxnSpLocks/>
            </p:cNvCxnSpPr>
            <p:nvPr/>
          </p:nvCxnSpPr>
          <p:spPr>
            <a:xfrm>
              <a:off x="5317977" y="4558142"/>
              <a:ext cx="487869" cy="458874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E5F16AC-A49C-A9C1-0E90-86A93C1CB7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18464" y="4544289"/>
              <a:ext cx="572012" cy="472727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0FE40B7C-807D-8CC5-BA7A-B9C310A370DE}"/>
                </a:ext>
              </a:extLst>
            </p:cNvPr>
            <p:cNvCxnSpPr>
              <a:cxnSpLocks/>
              <a:stCxn id="23" idx="1"/>
              <a:endCxn id="26" idx="3"/>
            </p:cNvCxnSpPr>
            <p:nvPr/>
          </p:nvCxnSpPr>
          <p:spPr>
            <a:xfrm flipH="1">
              <a:off x="6318464" y="5148634"/>
              <a:ext cx="572011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84200A6-51FC-ED38-DB66-6BBC0468348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18464" y="5266398"/>
              <a:ext cx="557146" cy="486581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33021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517B7C-B104-234E-85B5-03C811B4B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224752" cy="1325563"/>
          </a:xfrm>
        </p:spPr>
        <p:txBody>
          <a:bodyPr/>
          <a:lstStyle/>
          <a:p>
            <a:r>
              <a:rPr lang="en-001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6B1E5D-7FEF-0221-9BD3-7BBAAC945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24752" cy="4351338"/>
          </a:xfrm>
        </p:spPr>
        <p:txBody>
          <a:bodyPr/>
          <a:lstStyle/>
          <a:p>
            <a:r>
              <a:rPr lang="en-US" dirty="0"/>
              <a:t>Design Patterns</a:t>
            </a:r>
          </a:p>
          <a:p>
            <a:r>
              <a:rPr lang="en-US" dirty="0" err="1"/>
              <a:t>GoF</a:t>
            </a:r>
            <a:r>
              <a:rPr lang="en-US" dirty="0"/>
              <a:t> Book</a:t>
            </a:r>
          </a:p>
          <a:p>
            <a:r>
              <a:rPr lang="en-US" dirty="0"/>
              <a:t>Mediator Pattern</a:t>
            </a:r>
          </a:p>
          <a:p>
            <a:r>
              <a:rPr lang="en-US" dirty="0"/>
              <a:t>Coupling</a:t>
            </a:r>
          </a:p>
          <a:p>
            <a:r>
              <a:rPr lang="en-US" dirty="0"/>
              <a:t>Indirection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3CDC1F-D613-8929-36D4-661621E6D1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26560" t="954" r="22163"/>
          <a:stretch/>
        </p:blipFill>
        <p:spPr>
          <a:xfrm>
            <a:off x="7458075" y="0"/>
            <a:ext cx="473392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299332-7AA0-56F1-C81B-7519092BCE90}"/>
              </a:ext>
            </a:extLst>
          </p:cNvPr>
          <p:cNvSpPr txBox="1"/>
          <p:nvPr/>
        </p:nvSpPr>
        <p:spPr>
          <a:xfrm>
            <a:off x="0" y="6580864"/>
            <a:ext cx="74580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Photo: “St. Paul's Cathedral, London” © 2016 by Scott D. Fleming is licensed under CC BY-NC 4.0 </a:t>
            </a:r>
            <a:endParaRPr lang="en-001" sz="12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679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B332C-DDAB-059D-70F9-B7FC7EBEB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Maintainability and Software Design</a:t>
            </a:r>
            <a:endParaRPr lang="en-00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E1AF0-8AFA-3752-9B61-C5CE691C3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7120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Maintainability includes…</a:t>
            </a:r>
          </a:p>
          <a:p>
            <a:r>
              <a:rPr lang="en-US" dirty="0"/>
              <a:t>Modularity</a:t>
            </a:r>
          </a:p>
          <a:p>
            <a:r>
              <a:rPr lang="en-US" dirty="0"/>
              <a:t>Understandability</a:t>
            </a:r>
          </a:p>
          <a:p>
            <a:r>
              <a:rPr lang="en-US" dirty="0"/>
              <a:t>Changeability</a:t>
            </a:r>
          </a:p>
          <a:p>
            <a:r>
              <a:rPr lang="en-US" dirty="0"/>
              <a:t>Reusability</a:t>
            </a:r>
          </a:p>
          <a:p>
            <a:r>
              <a:rPr lang="en-US" dirty="0"/>
              <a:t>Transferability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35877C-20F7-3947-9980-8334594FDB69}"/>
              </a:ext>
            </a:extLst>
          </p:cNvPr>
          <p:cNvSpPr txBox="1"/>
          <p:nvPr/>
        </p:nvSpPr>
        <p:spPr>
          <a:xfrm>
            <a:off x="1797291" y="5488308"/>
            <a:ext cx="8597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40FF"/>
                </a:solidFill>
              </a:rPr>
              <a:t>Designing maintainable software is challenging!</a:t>
            </a:r>
          </a:p>
        </p:txBody>
      </p:sp>
    </p:spTree>
    <p:extLst>
      <p:ext uri="{BB962C8B-B14F-4D97-AF65-F5344CB8AC3E}">
        <p14:creationId xmlns:p14="http://schemas.microsoft.com/office/powerpoint/2010/main" val="273008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19FD22-5C16-9F9B-7E19-E8DDAF7D5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Motivating Example: Font Chooser Dialog</a:t>
            </a:r>
            <a:endParaRPr lang="en-00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57201-7221-DD19-A5FE-2D9D277326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" t="776" r="-518" b="-122"/>
          <a:stretch/>
        </p:blipFill>
        <p:spPr bwMode="auto">
          <a:xfrm>
            <a:off x="4252250" y="1932631"/>
            <a:ext cx="3687500" cy="433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370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6D420-ED34-5FA8-E4DD-3CE686F97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25" y="0"/>
            <a:ext cx="4694663" cy="1325563"/>
          </a:xfrm>
        </p:spPr>
        <p:txBody>
          <a:bodyPr/>
          <a:lstStyle/>
          <a:p>
            <a:r>
              <a:rPr lang="en-001" dirty="0"/>
              <a:t>Consider Objects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B7FC1E8D-657D-BCC6-2A4C-C4489B2478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" t="776" r="-518" b="-122"/>
          <a:stretch/>
        </p:blipFill>
        <p:spPr bwMode="auto">
          <a:xfrm>
            <a:off x="2358394" y="1616213"/>
            <a:ext cx="2508271" cy="294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FCC0EFF-A6C5-232D-1353-241C6A3485D5}"/>
              </a:ext>
            </a:extLst>
          </p:cNvPr>
          <p:cNvGrpSpPr/>
          <p:nvPr/>
        </p:nvGrpSpPr>
        <p:grpSpPr>
          <a:xfrm>
            <a:off x="3603897" y="27059"/>
            <a:ext cx="6152988" cy="1989264"/>
            <a:chOff x="1552074" y="27059"/>
            <a:chExt cx="6152988" cy="1989264"/>
          </a:xfrm>
        </p:grpSpPr>
        <p:pic>
          <p:nvPicPr>
            <p:cNvPr id="5" name="Picture 52">
              <a:extLst>
                <a:ext uri="{FF2B5EF4-FFF2-40B4-BE49-F238E27FC236}">
                  <a16:creationId xmlns:a16="http://schemas.microsoft.com/office/drawing/2014/main" id="{009D7A2D-8E7B-560D-1B0A-B22E8CC0A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0" t="9348" r="6990" b="82571"/>
            <a:stretch>
              <a:fillRect/>
            </a:stretch>
          </p:blipFill>
          <p:spPr bwMode="auto">
            <a:xfrm>
              <a:off x="3969675" y="350205"/>
              <a:ext cx="373538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1610FD-BEDA-FCB5-10D2-8226E5611907}"/>
                </a:ext>
              </a:extLst>
            </p:cNvPr>
            <p:cNvSpPr txBox="1"/>
            <p:nvPr/>
          </p:nvSpPr>
          <p:spPr>
            <a:xfrm>
              <a:off x="3886206" y="27059"/>
              <a:ext cx="7377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Label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F83B3B5-7A31-7CE2-F2C4-CEB01DCDBE26}"/>
                </a:ext>
              </a:extLst>
            </p:cNvPr>
            <p:cNvCxnSpPr>
              <a:cxnSpLocks/>
              <a:endCxn id="5" idx="1"/>
            </p:cNvCxnSpPr>
            <p:nvPr/>
          </p:nvCxnSpPr>
          <p:spPr>
            <a:xfrm flipV="1">
              <a:off x="1552074" y="556580"/>
              <a:ext cx="2417601" cy="1459743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E251F6A-2959-7341-CAA2-A435354652D1}"/>
              </a:ext>
            </a:extLst>
          </p:cNvPr>
          <p:cNvGrpSpPr/>
          <p:nvPr/>
        </p:nvGrpSpPr>
        <p:grpSpPr>
          <a:xfrm>
            <a:off x="3603897" y="886046"/>
            <a:ext cx="5692446" cy="1405971"/>
            <a:chOff x="1552074" y="886046"/>
            <a:chExt cx="5692446" cy="1405971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0F28D880-92B0-0A2D-4E35-61C15F443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6" t="20724" r="6061" b="73969"/>
            <a:stretch>
              <a:fillRect/>
            </a:stretch>
          </p:blipFill>
          <p:spPr bwMode="auto">
            <a:xfrm>
              <a:off x="3501195" y="1222950"/>
              <a:ext cx="3743325" cy="27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474203E-8868-26BE-5AB9-B6FD169B303F}"/>
                </a:ext>
              </a:extLst>
            </p:cNvPr>
            <p:cNvSpPr txBox="1"/>
            <p:nvPr/>
          </p:nvSpPr>
          <p:spPr>
            <a:xfrm>
              <a:off x="3430832" y="886046"/>
              <a:ext cx="12928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Entry Field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8C5E9B4-DCC5-03FD-7D6D-4AB0F5506DD5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 flipV="1">
              <a:off x="1552074" y="1358681"/>
              <a:ext cx="1949121" cy="933336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9A701A5-2D60-6145-C6D1-B604D221A957}"/>
              </a:ext>
            </a:extLst>
          </p:cNvPr>
          <p:cNvGrpSpPr/>
          <p:nvPr/>
        </p:nvGrpSpPr>
        <p:grpSpPr>
          <a:xfrm>
            <a:off x="3706165" y="1616213"/>
            <a:ext cx="5636089" cy="1997131"/>
            <a:chOff x="1654342" y="1616213"/>
            <a:chExt cx="5636089" cy="1997131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4F685B59-0735-6100-F084-3EE9A38C0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8" t="27687" r="6532" b="39870"/>
            <a:stretch>
              <a:fillRect/>
            </a:stretch>
          </p:blipFill>
          <p:spPr bwMode="auto">
            <a:xfrm>
              <a:off x="4269418" y="1954407"/>
              <a:ext cx="3021013" cy="165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0468042-6B6A-5AAF-ACD6-E1D8144B58DE}"/>
                </a:ext>
              </a:extLst>
            </p:cNvPr>
            <p:cNvSpPr txBox="1"/>
            <p:nvPr/>
          </p:nvSpPr>
          <p:spPr>
            <a:xfrm>
              <a:off x="4190809" y="1616213"/>
              <a:ext cx="9734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List Box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F33161B-7E09-E979-6CD6-F533591B47AE}"/>
                </a:ext>
              </a:extLst>
            </p:cNvPr>
            <p:cNvCxnSpPr>
              <a:cxnSpLocks/>
              <a:endCxn id="13" idx="1"/>
            </p:cNvCxnSpPr>
            <p:nvPr/>
          </p:nvCxnSpPr>
          <p:spPr>
            <a:xfrm flipV="1">
              <a:off x="1654342" y="2783876"/>
              <a:ext cx="2615076" cy="115736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13BF7E-760D-D8C8-28A5-8ED9D7BE99E3}"/>
              </a:ext>
            </a:extLst>
          </p:cNvPr>
          <p:cNvGrpSpPr/>
          <p:nvPr/>
        </p:nvGrpSpPr>
        <p:grpSpPr>
          <a:xfrm>
            <a:off x="3405376" y="3549316"/>
            <a:ext cx="5249617" cy="766911"/>
            <a:chOff x="1353553" y="3549316"/>
            <a:chExt cx="5249617" cy="766911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C516B80F-B0DE-1964-8661-94F9C2A52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" t="62987" r="21880" b="32275"/>
            <a:stretch>
              <a:fillRect/>
            </a:stretch>
          </p:blipFill>
          <p:spPr bwMode="auto">
            <a:xfrm>
              <a:off x="3501195" y="4073339"/>
              <a:ext cx="3101975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7ED7FB-E8BD-8B28-FC62-A12FBF34F991}"/>
                </a:ext>
              </a:extLst>
            </p:cNvPr>
            <p:cNvSpPr txBox="1"/>
            <p:nvPr/>
          </p:nvSpPr>
          <p:spPr>
            <a:xfrm>
              <a:off x="3430832" y="3721927"/>
              <a:ext cx="1199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Bullet List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8FF34A9-AE08-6B28-748F-275AF190D700}"/>
                </a:ext>
              </a:extLst>
            </p:cNvPr>
            <p:cNvCxnSpPr>
              <a:cxnSpLocks/>
            </p:cNvCxnSpPr>
            <p:nvPr/>
          </p:nvCxnSpPr>
          <p:spPr>
            <a:xfrm>
              <a:off x="1353553" y="3549316"/>
              <a:ext cx="2147642" cy="572721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87DC832-09F2-41A5-79FF-18D2B2425DF3}"/>
              </a:ext>
            </a:extLst>
          </p:cNvPr>
          <p:cNvGrpSpPr/>
          <p:nvPr/>
        </p:nvGrpSpPr>
        <p:grpSpPr>
          <a:xfrm>
            <a:off x="3363265" y="3777916"/>
            <a:ext cx="6782539" cy="1220556"/>
            <a:chOff x="1311442" y="3777916"/>
            <a:chExt cx="6782539" cy="1220556"/>
          </a:xfrm>
        </p:grpSpPr>
        <p:pic>
          <p:nvPicPr>
            <p:cNvPr id="21" name="Picture 7">
              <a:extLst>
                <a:ext uri="{FF2B5EF4-FFF2-40B4-BE49-F238E27FC236}">
                  <a16:creationId xmlns:a16="http://schemas.microsoft.com/office/drawing/2014/main" id="{54FEE6C9-80AF-E62E-BAB7-7A7F27153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0" t="71100" r="24396" b="24557"/>
            <a:stretch>
              <a:fillRect/>
            </a:stretch>
          </p:blipFill>
          <p:spPr bwMode="auto">
            <a:xfrm>
              <a:off x="5249181" y="4776222"/>
              <a:ext cx="2844800" cy="22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CC8071C-D0B4-D3B4-1444-ED76AE0E6603}"/>
                </a:ext>
              </a:extLst>
            </p:cNvPr>
            <p:cNvSpPr txBox="1"/>
            <p:nvPr/>
          </p:nvSpPr>
          <p:spPr>
            <a:xfrm>
              <a:off x="5179842" y="4406506"/>
              <a:ext cx="1199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Bullet List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FDC2763-49C4-6C93-C99C-1E661580FDFC}"/>
                </a:ext>
              </a:extLst>
            </p:cNvPr>
            <p:cNvCxnSpPr>
              <a:cxnSpLocks/>
            </p:cNvCxnSpPr>
            <p:nvPr/>
          </p:nvCxnSpPr>
          <p:spPr>
            <a:xfrm>
              <a:off x="1311442" y="3777916"/>
              <a:ext cx="3937739" cy="1028700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8CD886-C11E-E09F-2760-4A8BAF20E0E1}"/>
              </a:ext>
            </a:extLst>
          </p:cNvPr>
          <p:cNvGrpSpPr/>
          <p:nvPr/>
        </p:nvGrpSpPr>
        <p:grpSpPr>
          <a:xfrm>
            <a:off x="3075069" y="4032973"/>
            <a:ext cx="2613073" cy="1996714"/>
            <a:chOff x="1023246" y="4032973"/>
            <a:chExt cx="2613073" cy="1996714"/>
          </a:xfrm>
        </p:grpSpPr>
        <p:pic>
          <p:nvPicPr>
            <p:cNvPr id="25" name="Picture 9">
              <a:extLst>
                <a:ext uri="{FF2B5EF4-FFF2-40B4-BE49-F238E27FC236}">
                  <a16:creationId xmlns:a16="http://schemas.microsoft.com/office/drawing/2014/main" id="{8F8C2762-E54E-16DB-DB49-347280DC2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8" t="78973" r="61023" b="14513"/>
            <a:stretch>
              <a:fillRect/>
            </a:stretch>
          </p:blipFill>
          <p:spPr bwMode="auto">
            <a:xfrm>
              <a:off x="2471094" y="5696312"/>
              <a:ext cx="1165225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7CFBFC-830F-495A-563C-9856F22EC39D}"/>
                </a:ext>
              </a:extLst>
            </p:cNvPr>
            <p:cNvSpPr txBox="1"/>
            <p:nvPr/>
          </p:nvSpPr>
          <p:spPr>
            <a:xfrm>
              <a:off x="2394480" y="5345414"/>
              <a:ext cx="9845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Spinner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73FCA53-1579-89B3-C66B-36A0BDE324A7}"/>
                </a:ext>
              </a:extLst>
            </p:cNvPr>
            <p:cNvCxnSpPr>
              <a:cxnSpLocks/>
            </p:cNvCxnSpPr>
            <p:nvPr/>
          </p:nvCxnSpPr>
          <p:spPr>
            <a:xfrm>
              <a:off x="1023246" y="4032973"/>
              <a:ext cx="1482968" cy="1446743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A803AA7-27C3-E101-AF21-996D6D2C7482}"/>
              </a:ext>
            </a:extLst>
          </p:cNvPr>
          <p:cNvGrpSpPr/>
          <p:nvPr/>
        </p:nvGrpSpPr>
        <p:grpSpPr>
          <a:xfrm>
            <a:off x="3857130" y="4024563"/>
            <a:ext cx="5736466" cy="1718066"/>
            <a:chOff x="1805307" y="4024563"/>
            <a:chExt cx="5736466" cy="1718066"/>
          </a:xfrm>
        </p:grpSpPr>
        <p:pic>
          <p:nvPicPr>
            <p:cNvPr id="29" name="Picture 8">
              <a:extLst>
                <a:ext uri="{FF2B5EF4-FFF2-40B4-BE49-F238E27FC236}">
                  <a16:creationId xmlns:a16="http://schemas.microsoft.com/office/drawing/2014/main" id="{57C4F810-5679-EDCD-89AF-C8B97E00A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73" t="79784" r="35657" b="15633"/>
            <a:stretch>
              <a:fillRect/>
            </a:stretch>
          </p:blipFill>
          <p:spPr bwMode="auto">
            <a:xfrm>
              <a:off x="6372773" y="5507679"/>
              <a:ext cx="1028700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70D381B-4BE3-CE40-B791-012DB2C36227}"/>
                </a:ext>
              </a:extLst>
            </p:cNvPr>
            <p:cNvSpPr txBox="1"/>
            <p:nvPr/>
          </p:nvSpPr>
          <p:spPr>
            <a:xfrm>
              <a:off x="6294508" y="5168133"/>
              <a:ext cx="12472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Check Box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AE3A0AD-D757-5926-B16D-FE5351D2EAE1}"/>
                </a:ext>
              </a:extLst>
            </p:cNvPr>
            <p:cNvCxnSpPr>
              <a:cxnSpLocks/>
            </p:cNvCxnSpPr>
            <p:nvPr/>
          </p:nvCxnSpPr>
          <p:spPr>
            <a:xfrm>
              <a:off x="1805307" y="4024563"/>
              <a:ext cx="4567466" cy="1483116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5FC201E-DEAA-79BD-50C2-4E0402AE1528}"/>
              </a:ext>
            </a:extLst>
          </p:cNvPr>
          <p:cNvGrpSpPr/>
          <p:nvPr/>
        </p:nvGrpSpPr>
        <p:grpSpPr>
          <a:xfrm>
            <a:off x="3980127" y="4316227"/>
            <a:ext cx="4199535" cy="2238826"/>
            <a:chOff x="1928304" y="4316227"/>
            <a:chExt cx="4199535" cy="2238826"/>
          </a:xfrm>
        </p:grpSpPr>
        <p:pic>
          <p:nvPicPr>
            <p:cNvPr id="33" name="Picture 1">
              <a:extLst>
                <a:ext uri="{FF2B5EF4-FFF2-40B4-BE49-F238E27FC236}">
                  <a16:creationId xmlns:a16="http://schemas.microsoft.com/office/drawing/2014/main" id="{F642480E-5E8D-FDFD-2847-60BD82C0D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29" t="88554" r="25507" b="5534"/>
            <a:stretch>
              <a:fillRect/>
            </a:stretch>
          </p:blipFill>
          <p:spPr bwMode="auto">
            <a:xfrm>
              <a:off x="5283289" y="6251840"/>
              <a:ext cx="844550" cy="30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EA7B3FB-32F8-71F7-82FD-A074A89DA02B}"/>
                </a:ext>
              </a:extLst>
            </p:cNvPr>
            <p:cNvSpPr txBox="1"/>
            <p:nvPr/>
          </p:nvSpPr>
          <p:spPr>
            <a:xfrm>
              <a:off x="5218828" y="5909674"/>
              <a:ext cx="895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Button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E5539BD-9D78-BD3F-6D0B-6A07B3720C66}"/>
                </a:ext>
              </a:extLst>
            </p:cNvPr>
            <p:cNvCxnSpPr>
              <a:cxnSpLocks/>
            </p:cNvCxnSpPr>
            <p:nvPr/>
          </p:nvCxnSpPr>
          <p:spPr>
            <a:xfrm>
              <a:off x="1928304" y="4316227"/>
              <a:ext cx="3354985" cy="1930056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5D226C0-C72F-0426-238F-1655DEED2A8A}"/>
              </a:ext>
            </a:extLst>
          </p:cNvPr>
          <p:cNvGrpSpPr/>
          <p:nvPr/>
        </p:nvGrpSpPr>
        <p:grpSpPr>
          <a:xfrm>
            <a:off x="4479197" y="4310670"/>
            <a:ext cx="6191582" cy="2249938"/>
            <a:chOff x="2427374" y="4310670"/>
            <a:chExt cx="6191582" cy="2249938"/>
          </a:xfrm>
        </p:grpSpPr>
        <p:pic>
          <p:nvPicPr>
            <p:cNvPr id="37" name="Picture 3">
              <a:extLst>
                <a:ext uri="{FF2B5EF4-FFF2-40B4-BE49-F238E27FC236}">
                  <a16:creationId xmlns:a16="http://schemas.microsoft.com/office/drawing/2014/main" id="{6C2E233A-44C4-DDD4-631D-A1596FEB2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81" t="88560" r="6140" b="5289"/>
            <a:stretch>
              <a:fillRect/>
            </a:stretch>
          </p:blipFill>
          <p:spPr bwMode="auto">
            <a:xfrm>
              <a:off x="7843927" y="6246283"/>
              <a:ext cx="733425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A39FDC3-81DC-5496-26FD-4862F1D271BB}"/>
                </a:ext>
              </a:extLst>
            </p:cNvPr>
            <p:cNvSpPr txBox="1"/>
            <p:nvPr/>
          </p:nvSpPr>
          <p:spPr>
            <a:xfrm>
              <a:off x="7723903" y="5909674"/>
              <a:ext cx="895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Button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41F65A6-0180-750E-96B9-DBAA6C3FA8CE}"/>
                </a:ext>
              </a:extLst>
            </p:cNvPr>
            <p:cNvCxnSpPr>
              <a:cxnSpLocks/>
            </p:cNvCxnSpPr>
            <p:nvPr/>
          </p:nvCxnSpPr>
          <p:spPr>
            <a:xfrm>
              <a:off x="2427374" y="4310670"/>
              <a:ext cx="5402595" cy="1999114"/>
            </a:xfrm>
            <a:prstGeom prst="straightConnector1">
              <a:avLst/>
            </a:prstGeom>
            <a:ln w="50800">
              <a:solidFill>
                <a:srgbClr val="FF40FF"/>
              </a:solidFill>
              <a:headEnd type="oval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394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FB8C5-F4CB-3456-8576-D3F984E85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FB27B-0722-9529-B9AB-DEC4E30C5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855" y="3715"/>
            <a:ext cx="4517626" cy="1325563"/>
          </a:xfrm>
        </p:spPr>
        <p:txBody>
          <a:bodyPr/>
          <a:lstStyle/>
          <a:p>
            <a:r>
              <a:rPr lang="en-001" dirty="0"/>
              <a:t>Consider Objects</a:t>
            </a:r>
          </a:p>
        </p:txBody>
      </p:sp>
      <p:sp>
        <p:nvSpPr>
          <p:cNvPr id="40" name="Content Placeholder 39">
            <a:extLst>
              <a:ext uri="{FF2B5EF4-FFF2-40B4-BE49-F238E27FC236}">
                <a16:creationId xmlns:a16="http://schemas.microsoft.com/office/drawing/2014/main" id="{245DB0A9-3AB3-9F1A-56DF-1C44421FF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855" y="1464215"/>
            <a:ext cx="4517626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Each object extends base type to get specialized behavior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Modular design good for reusability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But consider interconnections...</a:t>
            </a:r>
          </a:p>
          <a:p>
            <a:pPr marL="0" indent="0">
              <a:buNone/>
            </a:pPr>
            <a:endParaRPr lang="en-00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BEF81DD-E5C9-EF29-CF87-E73F9541D069}"/>
              </a:ext>
            </a:extLst>
          </p:cNvPr>
          <p:cNvGrpSpPr/>
          <p:nvPr/>
        </p:nvGrpSpPr>
        <p:grpSpPr>
          <a:xfrm>
            <a:off x="5938029" y="27059"/>
            <a:ext cx="3818856" cy="735896"/>
            <a:chOff x="3886206" y="27059"/>
            <a:chExt cx="3818856" cy="735896"/>
          </a:xfrm>
        </p:grpSpPr>
        <p:pic>
          <p:nvPicPr>
            <p:cNvPr id="5" name="Picture 52">
              <a:extLst>
                <a:ext uri="{FF2B5EF4-FFF2-40B4-BE49-F238E27FC236}">
                  <a16:creationId xmlns:a16="http://schemas.microsoft.com/office/drawing/2014/main" id="{C7753512-7428-0471-E66C-A70700F44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0" t="9348" r="6990" b="82571"/>
            <a:stretch>
              <a:fillRect/>
            </a:stretch>
          </p:blipFill>
          <p:spPr bwMode="auto">
            <a:xfrm>
              <a:off x="3969675" y="350205"/>
              <a:ext cx="373538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613FFF-87AC-CC68-7A52-DA3876E4B4E2}"/>
                </a:ext>
              </a:extLst>
            </p:cNvPr>
            <p:cNvSpPr txBox="1"/>
            <p:nvPr/>
          </p:nvSpPr>
          <p:spPr>
            <a:xfrm>
              <a:off x="3886206" y="27059"/>
              <a:ext cx="7377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Label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2DE09D0-CFCE-2149-F3EA-0E28C4D65F15}"/>
              </a:ext>
            </a:extLst>
          </p:cNvPr>
          <p:cNvGrpSpPr/>
          <p:nvPr/>
        </p:nvGrpSpPr>
        <p:grpSpPr>
          <a:xfrm>
            <a:off x="5482655" y="886046"/>
            <a:ext cx="3813688" cy="608366"/>
            <a:chOff x="3430832" y="886046"/>
            <a:chExt cx="3813688" cy="608366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BD252DFF-02AA-590C-9A16-5506EB7A0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6" t="20724" r="6061" b="73969"/>
            <a:stretch>
              <a:fillRect/>
            </a:stretch>
          </p:blipFill>
          <p:spPr bwMode="auto">
            <a:xfrm>
              <a:off x="3501195" y="1222950"/>
              <a:ext cx="3743325" cy="27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46D5D58-7B9D-EB40-E3E8-7B1C4B175AFD}"/>
                </a:ext>
              </a:extLst>
            </p:cNvPr>
            <p:cNvSpPr txBox="1"/>
            <p:nvPr/>
          </p:nvSpPr>
          <p:spPr>
            <a:xfrm>
              <a:off x="3430832" y="886046"/>
              <a:ext cx="12928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Entry Field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BDE416-0DD9-304D-AF30-E6BB79128225}"/>
              </a:ext>
            </a:extLst>
          </p:cNvPr>
          <p:cNvGrpSpPr/>
          <p:nvPr/>
        </p:nvGrpSpPr>
        <p:grpSpPr>
          <a:xfrm>
            <a:off x="6242632" y="1616213"/>
            <a:ext cx="3099622" cy="1997131"/>
            <a:chOff x="4190809" y="1616213"/>
            <a:chExt cx="3099622" cy="1997131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E5C36764-E055-7492-A4EF-7BCD0E483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8" t="27687" r="6532" b="39870"/>
            <a:stretch>
              <a:fillRect/>
            </a:stretch>
          </p:blipFill>
          <p:spPr bwMode="auto">
            <a:xfrm>
              <a:off x="4269418" y="1954407"/>
              <a:ext cx="3021013" cy="165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AF5A71-FB1E-563F-B409-5003302FA3AB}"/>
                </a:ext>
              </a:extLst>
            </p:cNvPr>
            <p:cNvSpPr txBox="1"/>
            <p:nvPr/>
          </p:nvSpPr>
          <p:spPr>
            <a:xfrm>
              <a:off x="4190809" y="1616213"/>
              <a:ext cx="9734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List Box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ACDE54D-835A-DD71-F8AD-32AACAC69ADE}"/>
              </a:ext>
            </a:extLst>
          </p:cNvPr>
          <p:cNvGrpSpPr/>
          <p:nvPr/>
        </p:nvGrpSpPr>
        <p:grpSpPr>
          <a:xfrm>
            <a:off x="5482655" y="3721927"/>
            <a:ext cx="3172338" cy="594300"/>
            <a:chOff x="3430832" y="3721927"/>
            <a:chExt cx="3172338" cy="594300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0F602639-3259-7B18-36EA-C005794A8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" t="62987" r="21880" b="32275"/>
            <a:stretch>
              <a:fillRect/>
            </a:stretch>
          </p:blipFill>
          <p:spPr bwMode="auto">
            <a:xfrm>
              <a:off x="3501195" y="4073339"/>
              <a:ext cx="3101975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C73A1AC-84E6-D55C-BC20-A5F2C984FE17}"/>
                </a:ext>
              </a:extLst>
            </p:cNvPr>
            <p:cNvSpPr txBox="1"/>
            <p:nvPr/>
          </p:nvSpPr>
          <p:spPr>
            <a:xfrm>
              <a:off x="3430832" y="3721927"/>
              <a:ext cx="1199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Bullet List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62DF233-6B0A-281C-FE8C-DB236306B165}"/>
              </a:ext>
            </a:extLst>
          </p:cNvPr>
          <p:cNvGrpSpPr/>
          <p:nvPr/>
        </p:nvGrpSpPr>
        <p:grpSpPr>
          <a:xfrm>
            <a:off x="7231665" y="4406506"/>
            <a:ext cx="2914139" cy="591966"/>
            <a:chOff x="5179842" y="4406506"/>
            <a:chExt cx="2914139" cy="591966"/>
          </a:xfrm>
        </p:grpSpPr>
        <p:pic>
          <p:nvPicPr>
            <p:cNvPr id="21" name="Picture 7">
              <a:extLst>
                <a:ext uri="{FF2B5EF4-FFF2-40B4-BE49-F238E27FC236}">
                  <a16:creationId xmlns:a16="http://schemas.microsoft.com/office/drawing/2014/main" id="{A0A57309-1C2C-EB99-5978-3086D28AD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0" t="71100" r="24396" b="24557"/>
            <a:stretch>
              <a:fillRect/>
            </a:stretch>
          </p:blipFill>
          <p:spPr bwMode="auto">
            <a:xfrm>
              <a:off x="5249181" y="4776222"/>
              <a:ext cx="2844800" cy="22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210C51E-4535-9D36-F7D2-53905A8697E6}"/>
                </a:ext>
              </a:extLst>
            </p:cNvPr>
            <p:cNvSpPr txBox="1"/>
            <p:nvPr/>
          </p:nvSpPr>
          <p:spPr>
            <a:xfrm>
              <a:off x="5179842" y="4406506"/>
              <a:ext cx="1199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Bullet List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B6F9B0C-C6D7-5ED9-C861-BA18A06580DE}"/>
              </a:ext>
            </a:extLst>
          </p:cNvPr>
          <p:cNvGrpSpPr/>
          <p:nvPr/>
        </p:nvGrpSpPr>
        <p:grpSpPr>
          <a:xfrm>
            <a:off x="4446303" y="5345414"/>
            <a:ext cx="1241839" cy="684273"/>
            <a:chOff x="2394480" y="5345414"/>
            <a:chExt cx="1241839" cy="684273"/>
          </a:xfrm>
        </p:grpSpPr>
        <p:pic>
          <p:nvPicPr>
            <p:cNvPr id="25" name="Picture 9">
              <a:extLst>
                <a:ext uri="{FF2B5EF4-FFF2-40B4-BE49-F238E27FC236}">
                  <a16:creationId xmlns:a16="http://schemas.microsoft.com/office/drawing/2014/main" id="{509D7A47-655E-8320-C62E-FFEB6CE69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8" t="78973" r="61023" b="14513"/>
            <a:stretch>
              <a:fillRect/>
            </a:stretch>
          </p:blipFill>
          <p:spPr bwMode="auto">
            <a:xfrm>
              <a:off x="2471094" y="5696312"/>
              <a:ext cx="1165225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FC0D07-97B1-B3C5-3513-93DFEE23D52C}"/>
                </a:ext>
              </a:extLst>
            </p:cNvPr>
            <p:cNvSpPr txBox="1"/>
            <p:nvPr/>
          </p:nvSpPr>
          <p:spPr>
            <a:xfrm>
              <a:off x="2394480" y="5345414"/>
              <a:ext cx="9845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Spinner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10B68C-130B-4676-C75F-B78F35EC223A}"/>
              </a:ext>
            </a:extLst>
          </p:cNvPr>
          <p:cNvGrpSpPr/>
          <p:nvPr/>
        </p:nvGrpSpPr>
        <p:grpSpPr>
          <a:xfrm>
            <a:off x="8346331" y="5168133"/>
            <a:ext cx="1247265" cy="574496"/>
            <a:chOff x="6294508" y="5168133"/>
            <a:chExt cx="1247265" cy="574496"/>
          </a:xfrm>
        </p:grpSpPr>
        <p:pic>
          <p:nvPicPr>
            <p:cNvPr id="29" name="Picture 8">
              <a:extLst>
                <a:ext uri="{FF2B5EF4-FFF2-40B4-BE49-F238E27FC236}">
                  <a16:creationId xmlns:a16="http://schemas.microsoft.com/office/drawing/2014/main" id="{F83A99AD-396F-AA60-4ADF-948EA56B7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73" t="79784" r="35657" b="15633"/>
            <a:stretch>
              <a:fillRect/>
            </a:stretch>
          </p:blipFill>
          <p:spPr bwMode="auto">
            <a:xfrm>
              <a:off x="6372773" y="5507679"/>
              <a:ext cx="1028700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C6EF236-3276-1191-BF7D-C7E666F3AD85}"/>
                </a:ext>
              </a:extLst>
            </p:cNvPr>
            <p:cNvSpPr txBox="1"/>
            <p:nvPr/>
          </p:nvSpPr>
          <p:spPr>
            <a:xfrm>
              <a:off x="6294508" y="5168133"/>
              <a:ext cx="12472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Check Box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11E7129-1D7B-C941-4A71-CEEAD4248EDD}"/>
              </a:ext>
            </a:extLst>
          </p:cNvPr>
          <p:cNvGrpSpPr/>
          <p:nvPr/>
        </p:nvGrpSpPr>
        <p:grpSpPr>
          <a:xfrm>
            <a:off x="7270651" y="5909674"/>
            <a:ext cx="909011" cy="645379"/>
            <a:chOff x="5218828" y="5909674"/>
            <a:chExt cx="909011" cy="645379"/>
          </a:xfrm>
        </p:grpSpPr>
        <p:pic>
          <p:nvPicPr>
            <p:cNvPr id="33" name="Picture 1">
              <a:extLst>
                <a:ext uri="{FF2B5EF4-FFF2-40B4-BE49-F238E27FC236}">
                  <a16:creationId xmlns:a16="http://schemas.microsoft.com/office/drawing/2014/main" id="{17EA386A-D41F-EB95-18EC-CD3DEFD15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29" t="88554" r="25507" b="5534"/>
            <a:stretch>
              <a:fillRect/>
            </a:stretch>
          </p:blipFill>
          <p:spPr bwMode="auto">
            <a:xfrm>
              <a:off x="5283289" y="6251840"/>
              <a:ext cx="844550" cy="30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28EDB63-56BD-47BE-9B0C-E6AF52E36494}"/>
                </a:ext>
              </a:extLst>
            </p:cNvPr>
            <p:cNvSpPr txBox="1"/>
            <p:nvPr/>
          </p:nvSpPr>
          <p:spPr>
            <a:xfrm>
              <a:off x="5218828" y="5909674"/>
              <a:ext cx="895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Button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458D29-D277-C82F-341C-1561C06C0069}"/>
              </a:ext>
            </a:extLst>
          </p:cNvPr>
          <p:cNvGrpSpPr/>
          <p:nvPr/>
        </p:nvGrpSpPr>
        <p:grpSpPr>
          <a:xfrm>
            <a:off x="9775726" y="5909674"/>
            <a:ext cx="895053" cy="650934"/>
            <a:chOff x="7723903" y="5909674"/>
            <a:chExt cx="895053" cy="650934"/>
          </a:xfrm>
        </p:grpSpPr>
        <p:pic>
          <p:nvPicPr>
            <p:cNvPr id="37" name="Picture 3">
              <a:extLst>
                <a:ext uri="{FF2B5EF4-FFF2-40B4-BE49-F238E27FC236}">
                  <a16:creationId xmlns:a16="http://schemas.microsoft.com/office/drawing/2014/main" id="{92717BDE-B0AF-45D0-EA0D-4A2DFBA8C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81" t="88560" r="6140" b="5289"/>
            <a:stretch>
              <a:fillRect/>
            </a:stretch>
          </p:blipFill>
          <p:spPr bwMode="auto">
            <a:xfrm>
              <a:off x="7843927" y="6246283"/>
              <a:ext cx="733425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B21CA93-AD60-C2E5-D8C7-F7F4ADDB3E71}"/>
                </a:ext>
              </a:extLst>
            </p:cNvPr>
            <p:cNvSpPr txBox="1"/>
            <p:nvPr/>
          </p:nvSpPr>
          <p:spPr>
            <a:xfrm>
              <a:off x="7723903" y="5909674"/>
              <a:ext cx="895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Button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1542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0F19A-E6FE-204F-7AD2-56FFC7995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70033-8687-E0A3-5AA8-9DD77EF02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447" y="27059"/>
            <a:ext cx="4999947" cy="2204697"/>
          </a:xfrm>
        </p:spPr>
        <p:txBody>
          <a:bodyPr>
            <a:norm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When User Interacts with One Widget, Others Must Update</a:t>
            </a:r>
            <a:endParaRPr lang="en-001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C16218D-3E9C-9CD3-1427-4CB549D8A742}"/>
              </a:ext>
            </a:extLst>
          </p:cNvPr>
          <p:cNvGrpSpPr/>
          <p:nvPr/>
        </p:nvGrpSpPr>
        <p:grpSpPr>
          <a:xfrm>
            <a:off x="5938029" y="27059"/>
            <a:ext cx="3818856" cy="735896"/>
            <a:chOff x="3886206" y="27059"/>
            <a:chExt cx="3818856" cy="735896"/>
          </a:xfrm>
        </p:grpSpPr>
        <p:pic>
          <p:nvPicPr>
            <p:cNvPr id="39" name="Picture 52">
              <a:extLst>
                <a:ext uri="{FF2B5EF4-FFF2-40B4-BE49-F238E27FC236}">
                  <a16:creationId xmlns:a16="http://schemas.microsoft.com/office/drawing/2014/main" id="{E6BBF0C7-4164-E1BF-72F8-986788972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0" t="9348" r="6990" b="82571"/>
            <a:stretch>
              <a:fillRect/>
            </a:stretch>
          </p:blipFill>
          <p:spPr bwMode="auto">
            <a:xfrm>
              <a:off x="3969675" y="350205"/>
              <a:ext cx="373538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FA0DCB2-ADF1-D045-A102-32B083542582}"/>
                </a:ext>
              </a:extLst>
            </p:cNvPr>
            <p:cNvSpPr txBox="1"/>
            <p:nvPr/>
          </p:nvSpPr>
          <p:spPr>
            <a:xfrm>
              <a:off x="3886206" y="27059"/>
              <a:ext cx="7377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Label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B8C7FCD-CE9B-6F3B-9128-10E8D27D78D3}"/>
              </a:ext>
            </a:extLst>
          </p:cNvPr>
          <p:cNvGrpSpPr/>
          <p:nvPr/>
        </p:nvGrpSpPr>
        <p:grpSpPr>
          <a:xfrm>
            <a:off x="5482655" y="886046"/>
            <a:ext cx="3813688" cy="608366"/>
            <a:chOff x="3430832" y="886046"/>
            <a:chExt cx="3813688" cy="608366"/>
          </a:xfrm>
        </p:grpSpPr>
        <p:pic>
          <p:nvPicPr>
            <p:cNvPr id="43" name="Picture 5">
              <a:extLst>
                <a:ext uri="{FF2B5EF4-FFF2-40B4-BE49-F238E27FC236}">
                  <a16:creationId xmlns:a16="http://schemas.microsoft.com/office/drawing/2014/main" id="{DDC3E242-C29B-BB6B-C426-8F3BB64DB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6" t="20724" r="6061" b="73969"/>
            <a:stretch>
              <a:fillRect/>
            </a:stretch>
          </p:blipFill>
          <p:spPr bwMode="auto">
            <a:xfrm>
              <a:off x="3501195" y="1222950"/>
              <a:ext cx="3743325" cy="27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C04C2A1-F67B-A0C4-B470-4C2AB5704D0C}"/>
                </a:ext>
              </a:extLst>
            </p:cNvPr>
            <p:cNvSpPr txBox="1"/>
            <p:nvPr/>
          </p:nvSpPr>
          <p:spPr>
            <a:xfrm>
              <a:off x="3430832" y="886046"/>
              <a:ext cx="12928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Entry Field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ED3EDB6-5E4A-F941-2553-F1062FCF703F}"/>
              </a:ext>
            </a:extLst>
          </p:cNvPr>
          <p:cNvGrpSpPr/>
          <p:nvPr/>
        </p:nvGrpSpPr>
        <p:grpSpPr>
          <a:xfrm>
            <a:off x="6242632" y="1616213"/>
            <a:ext cx="3099622" cy="1997131"/>
            <a:chOff x="4190809" y="1616213"/>
            <a:chExt cx="3099622" cy="1997131"/>
          </a:xfrm>
        </p:grpSpPr>
        <p:pic>
          <p:nvPicPr>
            <p:cNvPr id="46" name="Picture 4">
              <a:extLst>
                <a:ext uri="{FF2B5EF4-FFF2-40B4-BE49-F238E27FC236}">
                  <a16:creationId xmlns:a16="http://schemas.microsoft.com/office/drawing/2014/main" id="{AB694BC8-C181-E21F-C992-76563A97E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8" t="27687" r="6532" b="39870"/>
            <a:stretch>
              <a:fillRect/>
            </a:stretch>
          </p:blipFill>
          <p:spPr bwMode="auto">
            <a:xfrm>
              <a:off x="4269418" y="1954407"/>
              <a:ext cx="3021013" cy="165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5F5249E-1D01-0D7A-1DFD-DEC16EBD2E47}"/>
                </a:ext>
              </a:extLst>
            </p:cNvPr>
            <p:cNvSpPr txBox="1"/>
            <p:nvPr/>
          </p:nvSpPr>
          <p:spPr>
            <a:xfrm>
              <a:off x="4190809" y="1616213"/>
              <a:ext cx="9734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List Box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3190C75-53D0-58C4-2762-247CE0368677}"/>
              </a:ext>
            </a:extLst>
          </p:cNvPr>
          <p:cNvGrpSpPr/>
          <p:nvPr/>
        </p:nvGrpSpPr>
        <p:grpSpPr>
          <a:xfrm>
            <a:off x="5482655" y="3721927"/>
            <a:ext cx="3172338" cy="594300"/>
            <a:chOff x="3430832" y="3721927"/>
            <a:chExt cx="3172338" cy="594300"/>
          </a:xfrm>
        </p:grpSpPr>
        <p:pic>
          <p:nvPicPr>
            <p:cNvPr id="49" name="Picture 6">
              <a:extLst>
                <a:ext uri="{FF2B5EF4-FFF2-40B4-BE49-F238E27FC236}">
                  <a16:creationId xmlns:a16="http://schemas.microsoft.com/office/drawing/2014/main" id="{C50FDA0D-C230-9429-D09D-DC5E764B4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" t="62987" r="21880" b="32275"/>
            <a:stretch>
              <a:fillRect/>
            </a:stretch>
          </p:blipFill>
          <p:spPr bwMode="auto">
            <a:xfrm>
              <a:off x="3501195" y="4073339"/>
              <a:ext cx="3101975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C7E7E91-955B-FCBD-6AEB-D0137302C810}"/>
                </a:ext>
              </a:extLst>
            </p:cNvPr>
            <p:cNvSpPr txBox="1"/>
            <p:nvPr/>
          </p:nvSpPr>
          <p:spPr>
            <a:xfrm>
              <a:off x="3430832" y="3721927"/>
              <a:ext cx="1199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Bullet List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53988E2-D25E-6598-5EA5-23E095C8CA66}"/>
              </a:ext>
            </a:extLst>
          </p:cNvPr>
          <p:cNvGrpSpPr/>
          <p:nvPr/>
        </p:nvGrpSpPr>
        <p:grpSpPr>
          <a:xfrm>
            <a:off x="7231665" y="4406506"/>
            <a:ext cx="2914139" cy="591966"/>
            <a:chOff x="5179842" y="4406506"/>
            <a:chExt cx="2914139" cy="591966"/>
          </a:xfrm>
        </p:grpSpPr>
        <p:pic>
          <p:nvPicPr>
            <p:cNvPr id="52" name="Picture 7">
              <a:extLst>
                <a:ext uri="{FF2B5EF4-FFF2-40B4-BE49-F238E27FC236}">
                  <a16:creationId xmlns:a16="http://schemas.microsoft.com/office/drawing/2014/main" id="{1699E39E-C42E-EDDC-93D8-847CFDF6F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0" t="71100" r="24396" b="24557"/>
            <a:stretch>
              <a:fillRect/>
            </a:stretch>
          </p:blipFill>
          <p:spPr bwMode="auto">
            <a:xfrm>
              <a:off x="5249181" y="4776222"/>
              <a:ext cx="2844800" cy="22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113011E-3100-1238-2BFB-657CD6453DCF}"/>
                </a:ext>
              </a:extLst>
            </p:cNvPr>
            <p:cNvSpPr txBox="1"/>
            <p:nvPr/>
          </p:nvSpPr>
          <p:spPr>
            <a:xfrm>
              <a:off x="5179842" y="4406506"/>
              <a:ext cx="1199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Bullet List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FBB266B-D18C-A550-EA02-0331CF3A11EF}"/>
              </a:ext>
            </a:extLst>
          </p:cNvPr>
          <p:cNvGrpSpPr/>
          <p:nvPr/>
        </p:nvGrpSpPr>
        <p:grpSpPr>
          <a:xfrm>
            <a:off x="4446303" y="5345414"/>
            <a:ext cx="1241839" cy="684273"/>
            <a:chOff x="2394480" y="5345414"/>
            <a:chExt cx="1241839" cy="684273"/>
          </a:xfrm>
        </p:grpSpPr>
        <p:pic>
          <p:nvPicPr>
            <p:cNvPr id="55" name="Picture 9">
              <a:extLst>
                <a:ext uri="{FF2B5EF4-FFF2-40B4-BE49-F238E27FC236}">
                  <a16:creationId xmlns:a16="http://schemas.microsoft.com/office/drawing/2014/main" id="{6967EF2B-9B97-57A5-21BE-7CF5DE838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8" t="78973" r="61023" b="14513"/>
            <a:stretch>
              <a:fillRect/>
            </a:stretch>
          </p:blipFill>
          <p:spPr bwMode="auto">
            <a:xfrm>
              <a:off x="2471094" y="5696312"/>
              <a:ext cx="1165225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1BFBF38-8574-47F3-4A3A-E1299EDF3BD7}"/>
                </a:ext>
              </a:extLst>
            </p:cNvPr>
            <p:cNvSpPr txBox="1"/>
            <p:nvPr/>
          </p:nvSpPr>
          <p:spPr>
            <a:xfrm>
              <a:off x="2394480" y="5345414"/>
              <a:ext cx="9845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Spinner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FB30B93-06BD-AA50-20CE-04756DD5AC72}"/>
              </a:ext>
            </a:extLst>
          </p:cNvPr>
          <p:cNvGrpSpPr/>
          <p:nvPr/>
        </p:nvGrpSpPr>
        <p:grpSpPr>
          <a:xfrm>
            <a:off x="8346331" y="5168133"/>
            <a:ext cx="1247265" cy="574496"/>
            <a:chOff x="6294508" y="5168133"/>
            <a:chExt cx="1247265" cy="574496"/>
          </a:xfrm>
        </p:grpSpPr>
        <p:pic>
          <p:nvPicPr>
            <p:cNvPr id="58" name="Picture 8">
              <a:extLst>
                <a:ext uri="{FF2B5EF4-FFF2-40B4-BE49-F238E27FC236}">
                  <a16:creationId xmlns:a16="http://schemas.microsoft.com/office/drawing/2014/main" id="{EDD042D1-7C05-231A-2982-FA5DA555B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73" t="79784" r="35657" b="15633"/>
            <a:stretch>
              <a:fillRect/>
            </a:stretch>
          </p:blipFill>
          <p:spPr bwMode="auto">
            <a:xfrm>
              <a:off x="6372773" y="5507679"/>
              <a:ext cx="1028700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F7E9FE1-7A00-6BEF-C7DF-E1B7EAA85362}"/>
                </a:ext>
              </a:extLst>
            </p:cNvPr>
            <p:cNvSpPr txBox="1"/>
            <p:nvPr/>
          </p:nvSpPr>
          <p:spPr>
            <a:xfrm>
              <a:off x="6294508" y="5168133"/>
              <a:ext cx="12472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Check Box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C13CC856-64AE-B67E-BD65-85A1FEAEB547}"/>
              </a:ext>
            </a:extLst>
          </p:cNvPr>
          <p:cNvGrpSpPr/>
          <p:nvPr/>
        </p:nvGrpSpPr>
        <p:grpSpPr>
          <a:xfrm>
            <a:off x="7270651" y="5909674"/>
            <a:ext cx="909011" cy="645379"/>
            <a:chOff x="5218828" y="5909674"/>
            <a:chExt cx="909011" cy="645379"/>
          </a:xfrm>
        </p:grpSpPr>
        <p:pic>
          <p:nvPicPr>
            <p:cNvPr id="61" name="Picture 1">
              <a:extLst>
                <a:ext uri="{FF2B5EF4-FFF2-40B4-BE49-F238E27FC236}">
                  <a16:creationId xmlns:a16="http://schemas.microsoft.com/office/drawing/2014/main" id="{B1A2272B-893A-6F26-95E0-F59B15D17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29" t="88554" r="25507" b="5534"/>
            <a:stretch>
              <a:fillRect/>
            </a:stretch>
          </p:blipFill>
          <p:spPr bwMode="auto">
            <a:xfrm>
              <a:off x="5283289" y="6251840"/>
              <a:ext cx="844550" cy="30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38D2219-B03A-7502-FB1F-4ADB398FBB92}"/>
                </a:ext>
              </a:extLst>
            </p:cNvPr>
            <p:cNvSpPr txBox="1"/>
            <p:nvPr/>
          </p:nvSpPr>
          <p:spPr>
            <a:xfrm>
              <a:off x="5218828" y="5909674"/>
              <a:ext cx="895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Button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27D1D55-4D9F-5C9A-DD26-3F3F2FEEFCC1}"/>
              </a:ext>
            </a:extLst>
          </p:cNvPr>
          <p:cNvGrpSpPr/>
          <p:nvPr/>
        </p:nvGrpSpPr>
        <p:grpSpPr>
          <a:xfrm>
            <a:off x="9775726" y="5909674"/>
            <a:ext cx="895053" cy="650934"/>
            <a:chOff x="7723903" y="5909674"/>
            <a:chExt cx="895053" cy="650934"/>
          </a:xfrm>
        </p:grpSpPr>
        <p:pic>
          <p:nvPicPr>
            <p:cNvPr id="64" name="Picture 3">
              <a:extLst>
                <a:ext uri="{FF2B5EF4-FFF2-40B4-BE49-F238E27FC236}">
                  <a16:creationId xmlns:a16="http://schemas.microsoft.com/office/drawing/2014/main" id="{543F2A5F-B313-A688-2FA5-27ED3A78D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81" t="88560" r="6140" b="5289"/>
            <a:stretch>
              <a:fillRect/>
            </a:stretch>
          </p:blipFill>
          <p:spPr bwMode="auto">
            <a:xfrm>
              <a:off x="7843927" y="6246283"/>
              <a:ext cx="733425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0C8650F-F2B6-A4F2-6817-D86DE5D083B3}"/>
                </a:ext>
              </a:extLst>
            </p:cNvPr>
            <p:cNvSpPr txBox="1"/>
            <p:nvPr/>
          </p:nvSpPr>
          <p:spPr>
            <a:xfrm>
              <a:off x="7723903" y="5909674"/>
              <a:ext cx="895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Button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2D94D65-786A-9B5E-ED2A-B00B6A713173}"/>
              </a:ext>
            </a:extLst>
          </p:cNvPr>
          <p:cNvGrpSpPr/>
          <p:nvPr/>
        </p:nvGrpSpPr>
        <p:grpSpPr>
          <a:xfrm>
            <a:off x="7449521" y="1494412"/>
            <a:ext cx="1502235" cy="3964055"/>
            <a:chOff x="5384888" y="1494412"/>
            <a:chExt cx="1502235" cy="3964055"/>
          </a:xfrm>
        </p:grpSpPr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56366E79-0100-05B5-4B1A-2252B37BFC91}"/>
                </a:ext>
              </a:extLst>
            </p:cNvPr>
            <p:cNvCxnSpPr>
              <a:cxnSpLocks/>
            </p:cNvCxnSpPr>
            <p:nvPr/>
          </p:nvCxnSpPr>
          <p:spPr>
            <a:xfrm>
              <a:off x="5384888" y="1494412"/>
              <a:ext cx="0" cy="459995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8B9ED6BB-F57C-7069-329B-845224F8B15D}"/>
                </a:ext>
              </a:extLst>
            </p:cNvPr>
            <p:cNvCxnSpPr>
              <a:cxnSpLocks/>
            </p:cNvCxnSpPr>
            <p:nvPr/>
          </p:nvCxnSpPr>
          <p:spPr>
            <a:xfrm>
              <a:off x="5580149" y="1494412"/>
              <a:ext cx="0" cy="2578927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59C0A7AF-2726-86F4-8FC3-BB5A1A7CF565}"/>
                </a:ext>
              </a:extLst>
            </p:cNvPr>
            <p:cNvCxnSpPr>
              <a:cxnSpLocks/>
            </p:cNvCxnSpPr>
            <p:nvPr/>
          </p:nvCxnSpPr>
          <p:spPr>
            <a:xfrm>
              <a:off x="5786002" y="1494412"/>
              <a:ext cx="0" cy="3281810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77F6372E-EDAF-0C49-C4D4-B8629F670D35}"/>
                </a:ext>
              </a:extLst>
            </p:cNvPr>
            <p:cNvCxnSpPr>
              <a:cxnSpLocks/>
            </p:cNvCxnSpPr>
            <p:nvPr/>
          </p:nvCxnSpPr>
          <p:spPr>
            <a:xfrm>
              <a:off x="6887123" y="1494412"/>
              <a:ext cx="0" cy="3964055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5B848162-5475-466C-FAC5-365233D12EDE}"/>
              </a:ext>
            </a:extLst>
          </p:cNvPr>
          <p:cNvCxnSpPr>
            <a:cxnSpLocks/>
          </p:cNvCxnSpPr>
          <p:nvPr/>
        </p:nvCxnSpPr>
        <p:spPr>
          <a:xfrm flipV="1">
            <a:off x="7228914" y="762955"/>
            <a:ext cx="0" cy="459995"/>
          </a:xfrm>
          <a:prstGeom prst="straightConnector1">
            <a:avLst/>
          </a:prstGeom>
          <a:ln w="508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80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29864-D388-8FA9-DC70-603E914E7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B5719-2B4E-D2BA-1D1C-ECEC5BDA5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447" y="27059"/>
            <a:ext cx="4999947" cy="2204697"/>
          </a:xfrm>
        </p:spPr>
        <p:txBody>
          <a:bodyPr>
            <a:norm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When User Interacts with One Widget, Others Must Update</a:t>
            </a:r>
            <a:endParaRPr lang="en-00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99DA49-D434-3D9C-B58C-5915A0A5D52B}"/>
              </a:ext>
            </a:extLst>
          </p:cNvPr>
          <p:cNvGrpSpPr/>
          <p:nvPr/>
        </p:nvGrpSpPr>
        <p:grpSpPr>
          <a:xfrm>
            <a:off x="5938029" y="27059"/>
            <a:ext cx="3818856" cy="735896"/>
            <a:chOff x="3886206" y="27059"/>
            <a:chExt cx="3818856" cy="735896"/>
          </a:xfrm>
        </p:grpSpPr>
        <p:pic>
          <p:nvPicPr>
            <p:cNvPr id="4" name="Picture 52">
              <a:extLst>
                <a:ext uri="{FF2B5EF4-FFF2-40B4-BE49-F238E27FC236}">
                  <a16:creationId xmlns:a16="http://schemas.microsoft.com/office/drawing/2014/main" id="{225DBAD5-B56F-2908-BF19-EF8DE6B6E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0" t="9348" r="6990" b="82571"/>
            <a:stretch>
              <a:fillRect/>
            </a:stretch>
          </p:blipFill>
          <p:spPr bwMode="auto">
            <a:xfrm>
              <a:off x="3969675" y="350205"/>
              <a:ext cx="373538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7084BF-6038-DBED-29C2-738048CAC2E9}"/>
                </a:ext>
              </a:extLst>
            </p:cNvPr>
            <p:cNvSpPr txBox="1"/>
            <p:nvPr/>
          </p:nvSpPr>
          <p:spPr>
            <a:xfrm>
              <a:off x="3886206" y="27059"/>
              <a:ext cx="7377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Label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EA155D3-DB35-BE7D-4172-20591A5C265A}"/>
              </a:ext>
            </a:extLst>
          </p:cNvPr>
          <p:cNvGrpSpPr/>
          <p:nvPr/>
        </p:nvGrpSpPr>
        <p:grpSpPr>
          <a:xfrm>
            <a:off x="5482655" y="886046"/>
            <a:ext cx="3813688" cy="608366"/>
            <a:chOff x="3430832" y="886046"/>
            <a:chExt cx="3813688" cy="608366"/>
          </a:xfrm>
        </p:grpSpPr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41C77984-CB31-4408-E22D-52FDF1AC7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6" t="20724" r="6061" b="73969"/>
            <a:stretch>
              <a:fillRect/>
            </a:stretch>
          </p:blipFill>
          <p:spPr bwMode="auto">
            <a:xfrm>
              <a:off x="3501195" y="1222950"/>
              <a:ext cx="3743325" cy="27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9A10EAA-D39A-6286-F853-EA47B8FACA2F}"/>
                </a:ext>
              </a:extLst>
            </p:cNvPr>
            <p:cNvSpPr txBox="1"/>
            <p:nvPr/>
          </p:nvSpPr>
          <p:spPr>
            <a:xfrm>
              <a:off x="3430832" y="886046"/>
              <a:ext cx="12928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Entry Field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D3D88FA-C1AF-1005-C4F5-4E3B51F346DF}"/>
              </a:ext>
            </a:extLst>
          </p:cNvPr>
          <p:cNvGrpSpPr/>
          <p:nvPr/>
        </p:nvGrpSpPr>
        <p:grpSpPr>
          <a:xfrm>
            <a:off x="6242632" y="1616213"/>
            <a:ext cx="3099622" cy="1997131"/>
            <a:chOff x="4190809" y="1616213"/>
            <a:chExt cx="3099622" cy="1997131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4162E3DF-23A6-7CA3-D99E-C987120FC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8" t="27687" r="6532" b="39870"/>
            <a:stretch>
              <a:fillRect/>
            </a:stretch>
          </p:blipFill>
          <p:spPr bwMode="auto">
            <a:xfrm>
              <a:off x="4269418" y="1954407"/>
              <a:ext cx="3021013" cy="165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A61F314-9385-7E8C-E605-682ABF5B3A2F}"/>
                </a:ext>
              </a:extLst>
            </p:cNvPr>
            <p:cNvSpPr txBox="1"/>
            <p:nvPr/>
          </p:nvSpPr>
          <p:spPr>
            <a:xfrm>
              <a:off x="4190809" y="1616213"/>
              <a:ext cx="9734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List Box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37E0C0-9E5A-8728-3342-F2C7EFA048DA}"/>
              </a:ext>
            </a:extLst>
          </p:cNvPr>
          <p:cNvGrpSpPr/>
          <p:nvPr/>
        </p:nvGrpSpPr>
        <p:grpSpPr>
          <a:xfrm>
            <a:off x="5482655" y="3721927"/>
            <a:ext cx="3172338" cy="594300"/>
            <a:chOff x="3430832" y="3721927"/>
            <a:chExt cx="3172338" cy="594300"/>
          </a:xfrm>
        </p:grpSpPr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323EC1CB-F89D-7A55-9562-875C479CF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" t="62987" r="21880" b="32275"/>
            <a:stretch>
              <a:fillRect/>
            </a:stretch>
          </p:blipFill>
          <p:spPr bwMode="auto">
            <a:xfrm>
              <a:off x="3501195" y="4073339"/>
              <a:ext cx="3101975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7F4944-69C7-B33E-A3A6-880450E10496}"/>
                </a:ext>
              </a:extLst>
            </p:cNvPr>
            <p:cNvSpPr txBox="1"/>
            <p:nvPr/>
          </p:nvSpPr>
          <p:spPr>
            <a:xfrm>
              <a:off x="3430832" y="3721927"/>
              <a:ext cx="1199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Bullet List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D8E13D-4E41-20A0-C545-19E56272A593}"/>
              </a:ext>
            </a:extLst>
          </p:cNvPr>
          <p:cNvGrpSpPr/>
          <p:nvPr/>
        </p:nvGrpSpPr>
        <p:grpSpPr>
          <a:xfrm>
            <a:off x="7231665" y="4406506"/>
            <a:ext cx="2914139" cy="591966"/>
            <a:chOff x="5179842" y="4406506"/>
            <a:chExt cx="2914139" cy="591966"/>
          </a:xfrm>
        </p:grpSpPr>
        <p:pic>
          <p:nvPicPr>
            <p:cNvPr id="16" name="Picture 7">
              <a:extLst>
                <a:ext uri="{FF2B5EF4-FFF2-40B4-BE49-F238E27FC236}">
                  <a16:creationId xmlns:a16="http://schemas.microsoft.com/office/drawing/2014/main" id="{AF4F7753-9429-A8CF-7D0F-EC513148F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0" t="71100" r="24396" b="24557"/>
            <a:stretch>
              <a:fillRect/>
            </a:stretch>
          </p:blipFill>
          <p:spPr bwMode="auto">
            <a:xfrm>
              <a:off x="5249181" y="4776222"/>
              <a:ext cx="2844800" cy="22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9975ED3-866A-455A-E550-8FAC8D56057E}"/>
                </a:ext>
              </a:extLst>
            </p:cNvPr>
            <p:cNvSpPr txBox="1"/>
            <p:nvPr/>
          </p:nvSpPr>
          <p:spPr>
            <a:xfrm>
              <a:off x="5179842" y="4406506"/>
              <a:ext cx="1199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Bullet List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C3E40D8-BEA1-5F49-2124-8F7273E98F42}"/>
              </a:ext>
            </a:extLst>
          </p:cNvPr>
          <p:cNvGrpSpPr/>
          <p:nvPr/>
        </p:nvGrpSpPr>
        <p:grpSpPr>
          <a:xfrm>
            <a:off x="4446303" y="5345414"/>
            <a:ext cx="1241839" cy="684273"/>
            <a:chOff x="2394480" y="5345414"/>
            <a:chExt cx="1241839" cy="684273"/>
          </a:xfrm>
        </p:grpSpPr>
        <p:pic>
          <p:nvPicPr>
            <p:cNvPr id="19" name="Picture 9">
              <a:extLst>
                <a:ext uri="{FF2B5EF4-FFF2-40B4-BE49-F238E27FC236}">
                  <a16:creationId xmlns:a16="http://schemas.microsoft.com/office/drawing/2014/main" id="{BAFB4774-FE53-32EB-009A-F7D9C3E7C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8" t="78973" r="61023" b="14513"/>
            <a:stretch>
              <a:fillRect/>
            </a:stretch>
          </p:blipFill>
          <p:spPr bwMode="auto">
            <a:xfrm>
              <a:off x="2471094" y="5696312"/>
              <a:ext cx="1165225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F7E605F-8F1A-7473-47A5-0E4DF88B67B5}"/>
                </a:ext>
              </a:extLst>
            </p:cNvPr>
            <p:cNvSpPr txBox="1"/>
            <p:nvPr/>
          </p:nvSpPr>
          <p:spPr>
            <a:xfrm>
              <a:off x="2394480" y="5345414"/>
              <a:ext cx="9845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Spinner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F22EF5A-C0B3-6F24-803B-BBAA84489339}"/>
              </a:ext>
            </a:extLst>
          </p:cNvPr>
          <p:cNvGrpSpPr/>
          <p:nvPr/>
        </p:nvGrpSpPr>
        <p:grpSpPr>
          <a:xfrm>
            <a:off x="8346331" y="5168133"/>
            <a:ext cx="1247265" cy="574496"/>
            <a:chOff x="6294508" y="5168133"/>
            <a:chExt cx="1247265" cy="574496"/>
          </a:xfrm>
        </p:grpSpPr>
        <p:pic>
          <p:nvPicPr>
            <p:cNvPr id="22" name="Picture 8">
              <a:extLst>
                <a:ext uri="{FF2B5EF4-FFF2-40B4-BE49-F238E27FC236}">
                  <a16:creationId xmlns:a16="http://schemas.microsoft.com/office/drawing/2014/main" id="{FEE4E06E-B93D-7679-5AFC-4098C0846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73" t="79784" r="35657" b="15633"/>
            <a:stretch>
              <a:fillRect/>
            </a:stretch>
          </p:blipFill>
          <p:spPr bwMode="auto">
            <a:xfrm>
              <a:off x="6372773" y="5507679"/>
              <a:ext cx="1028700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A764041-B664-D487-DFC7-0B452E32F08F}"/>
                </a:ext>
              </a:extLst>
            </p:cNvPr>
            <p:cNvSpPr txBox="1"/>
            <p:nvPr/>
          </p:nvSpPr>
          <p:spPr>
            <a:xfrm>
              <a:off x="6294508" y="5168133"/>
              <a:ext cx="12472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Check Box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EF8C10D-E441-AFD0-44F4-7B3179C74116}"/>
              </a:ext>
            </a:extLst>
          </p:cNvPr>
          <p:cNvGrpSpPr/>
          <p:nvPr/>
        </p:nvGrpSpPr>
        <p:grpSpPr>
          <a:xfrm>
            <a:off x="7270651" y="5909674"/>
            <a:ext cx="909011" cy="645379"/>
            <a:chOff x="5218828" y="5909674"/>
            <a:chExt cx="909011" cy="645379"/>
          </a:xfrm>
        </p:grpSpPr>
        <p:pic>
          <p:nvPicPr>
            <p:cNvPr id="25" name="Picture 1">
              <a:extLst>
                <a:ext uri="{FF2B5EF4-FFF2-40B4-BE49-F238E27FC236}">
                  <a16:creationId xmlns:a16="http://schemas.microsoft.com/office/drawing/2014/main" id="{A850E85B-E05F-64B7-DBE4-897D03089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29" t="88554" r="25507" b="5534"/>
            <a:stretch>
              <a:fillRect/>
            </a:stretch>
          </p:blipFill>
          <p:spPr bwMode="auto">
            <a:xfrm>
              <a:off x="5283289" y="6251840"/>
              <a:ext cx="844550" cy="30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4B43487-C175-B8B5-25B5-A16EFAEF5F2A}"/>
                </a:ext>
              </a:extLst>
            </p:cNvPr>
            <p:cNvSpPr txBox="1"/>
            <p:nvPr/>
          </p:nvSpPr>
          <p:spPr>
            <a:xfrm>
              <a:off x="5218828" y="5909674"/>
              <a:ext cx="895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Button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F1BB84D-8BAA-0D32-2ED2-3087094B82CD}"/>
              </a:ext>
            </a:extLst>
          </p:cNvPr>
          <p:cNvGrpSpPr/>
          <p:nvPr/>
        </p:nvGrpSpPr>
        <p:grpSpPr>
          <a:xfrm>
            <a:off x="9775726" y="5909674"/>
            <a:ext cx="895053" cy="650934"/>
            <a:chOff x="7723903" y="5909674"/>
            <a:chExt cx="895053" cy="650934"/>
          </a:xfrm>
        </p:grpSpPr>
        <p:pic>
          <p:nvPicPr>
            <p:cNvPr id="28" name="Picture 3">
              <a:extLst>
                <a:ext uri="{FF2B5EF4-FFF2-40B4-BE49-F238E27FC236}">
                  <a16:creationId xmlns:a16="http://schemas.microsoft.com/office/drawing/2014/main" id="{335FA3CA-6E38-D2D2-E2BA-7BEDCDBAD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81" t="88560" r="6140" b="5289"/>
            <a:stretch>
              <a:fillRect/>
            </a:stretch>
          </p:blipFill>
          <p:spPr bwMode="auto">
            <a:xfrm>
              <a:off x="7843927" y="6246283"/>
              <a:ext cx="733425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1D33BA0-AB79-7AA7-BFAC-4CFA643DCFBD}"/>
                </a:ext>
              </a:extLst>
            </p:cNvPr>
            <p:cNvSpPr txBox="1"/>
            <p:nvPr/>
          </p:nvSpPr>
          <p:spPr>
            <a:xfrm>
              <a:off x="7723903" y="5909674"/>
              <a:ext cx="895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Button</a:t>
              </a:r>
            </a:p>
          </p:txBody>
        </p: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ABE4ADF-844B-31C4-43B9-E09EA33299E4}"/>
              </a:ext>
            </a:extLst>
          </p:cNvPr>
          <p:cNvCxnSpPr>
            <a:cxnSpLocks/>
          </p:cNvCxnSpPr>
          <p:nvPr/>
        </p:nvCxnSpPr>
        <p:spPr>
          <a:xfrm>
            <a:off x="7450321" y="1481658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4144B46-FFF1-3861-44AC-10B1A2191AB1}"/>
              </a:ext>
            </a:extLst>
          </p:cNvPr>
          <p:cNvCxnSpPr>
            <a:cxnSpLocks/>
          </p:cNvCxnSpPr>
          <p:nvPr/>
        </p:nvCxnSpPr>
        <p:spPr>
          <a:xfrm>
            <a:off x="7645582" y="1481658"/>
            <a:ext cx="0" cy="2578927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1DBF24D-E882-A481-383D-D66DC6117ECA}"/>
              </a:ext>
            </a:extLst>
          </p:cNvPr>
          <p:cNvCxnSpPr>
            <a:cxnSpLocks/>
          </p:cNvCxnSpPr>
          <p:nvPr/>
        </p:nvCxnSpPr>
        <p:spPr>
          <a:xfrm>
            <a:off x="7851435" y="1481658"/>
            <a:ext cx="0" cy="3281810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691055A8-4CE9-7C15-7C73-7FDA1B0426A9}"/>
              </a:ext>
            </a:extLst>
          </p:cNvPr>
          <p:cNvCxnSpPr>
            <a:cxnSpLocks/>
          </p:cNvCxnSpPr>
          <p:nvPr/>
        </p:nvCxnSpPr>
        <p:spPr>
          <a:xfrm flipV="1">
            <a:off x="7229714" y="750201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D377CCA-4AAA-8FC7-A2A0-534185462D29}"/>
              </a:ext>
            </a:extLst>
          </p:cNvPr>
          <p:cNvGrpSpPr/>
          <p:nvPr/>
        </p:nvGrpSpPr>
        <p:grpSpPr>
          <a:xfrm>
            <a:off x="8035858" y="750201"/>
            <a:ext cx="199525" cy="1191453"/>
            <a:chOff x="5970425" y="762955"/>
            <a:chExt cx="199525" cy="1191453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EE0B9440-10EE-2C6D-9ADF-6E6779051A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70425" y="762955"/>
              <a:ext cx="0" cy="1191453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7BC251F1-29C3-8516-DBDF-24694174DB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69950" y="1494412"/>
              <a:ext cx="0" cy="459995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6D60028-9820-77E1-ED07-31811E7C771A}"/>
              </a:ext>
            </a:extLst>
          </p:cNvPr>
          <p:cNvGrpSpPr/>
          <p:nvPr/>
        </p:nvGrpSpPr>
        <p:grpSpPr>
          <a:xfrm>
            <a:off x="8037665" y="3600590"/>
            <a:ext cx="741701" cy="1845123"/>
            <a:chOff x="5972232" y="3613344"/>
            <a:chExt cx="741701" cy="1845123"/>
          </a:xfrm>
        </p:grpSpPr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9BDD0F5F-812E-D60C-AE6F-B3DEE0B8A3E0}"/>
                </a:ext>
              </a:extLst>
            </p:cNvPr>
            <p:cNvCxnSpPr>
              <a:cxnSpLocks/>
            </p:cNvCxnSpPr>
            <p:nvPr/>
          </p:nvCxnSpPr>
          <p:spPr>
            <a:xfrm>
              <a:off x="5972232" y="3613344"/>
              <a:ext cx="0" cy="459994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F80C698-2743-7E60-0FFD-868CCD85FBCD}"/>
                </a:ext>
              </a:extLst>
            </p:cNvPr>
            <p:cNvCxnSpPr>
              <a:cxnSpLocks/>
            </p:cNvCxnSpPr>
            <p:nvPr/>
          </p:nvCxnSpPr>
          <p:spPr>
            <a:xfrm>
              <a:off x="6152460" y="3613344"/>
              <a:ext cx="0" cy="1162878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0BA80E1-E9F0-AC88-9695-53F5D11DA00B}"/>
                </a:ext>
              </a:extLst>
            </p:cNvPr>
            <p:cNvCxnSpPr>
              <a:cxnSpLocks/>
            </p:cNvCxnSpPr>
            <p:nvPr/>
          </p:nvCxnSpPr>
          <p:spPr>
            <a:xfrm>
              <a:off x="6713933" y="3613344"/>
              <a:ext cx="0" cy="1845123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9743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C42E6-7CCF-D0AF-D658-6094D9397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FB3F0-94C7-C01D-CBEA-A1B14A674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447" y="27059"/>
            <a:ext cx="4999947" cy="2204697"/>
          </a:xfrm>
        </p:spPr>
        <p:txBody>
          <a:bodyPr>
            <a:norm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When User Interacts with One Widget, Others Must Update</a:t>
            </a:r>
            <a:endParaRPr lang="en-00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D5D44E-5D2C-E890-FBAA-EB8067476343}"/>
              </a:ext>
            </a:extLst>
          </p:cNvPr>
          <p:cNvGrpSpPr/>
          <p:nvPr/>
        </p:nvGrpSpPr>
        <p:grpSpPr>
          <a:xfrm>
            <a:off x="5938029" y="27059"/>
            <a:ext cx="3818856" cy="735896"/>
            <a:chOff x="3886206" y="27059"/>
            <a:chExt cx="3818856" cy="735896"/>
          </a:xfrm>
        </p:grpSpPr>
        <p:pic>
          <p:nvPicPr>
            <p:cNvPr id="4" name="Picture 52">
              <a:extLst>
                <a:ext uri="{FF2B5EF4-FFF2-40B4-BE49-F238E27FC236}">
                  <a16:creationId xmlns:a16="http://schemas.microsoft.com/office/drawing/2014/main" id="{0D379706-4283-2E63-E818-487D8C846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0" t="9348" r="6990" b="82571"/>
            <a:stretch>
              <a:fillRect/>
            </a:stretch>
          </p:blipFill>
          <p:spPr bwMode="auto">
            <a:xfrm>
              <a:off x="3969675" y="350205"/>
              <a:ext cx="373538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B71E9E9-5722-E44B-28A9-A99499B865C3}"/>
                </a:ext>
              </a:extLst>
            </p:cNvPr>
            <p:cNvSpPr txBox="1"/>
            <p:nvPr/>
          </p:nvSpPr>
          <p:spPr>
            <a:xfrm>
              <a:off x="3886206" y="27059"/>
              <a:ext cx="7377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Label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C859BBD-4F40-4FE0-172B-446884D7FE3B}"/>
              </a:ext>
            </a:extLst>
          </p:cNvPr>
          <p:cNvGrpSpPr/>
          <p:nvPr/>
        </p:nvGrpSpPr>
        <p:grpSpPr>
          <a:xfrm>
            <a:off x="5482655" y="886046"/>
            <a:ext cx="3813688" cy="608366"/>
            <a:chOff x="3430832" y="886046"/>
            <a:chExt cx="3813688" cy="608366"/>
          </a:xfrm>
        </p:grpSpPr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A7ED7957-5DF3-BD33-E9FC-AF0F43D42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6" t="20724" r="6061" b="73969"/>
            <a:stretch>
              <a:fillRect/>
            </a:stretch>
          </p:blipFill>
          <p:spPr bwMode="auto">
            <a:xfrm>
              <a:off x="3501195" y="1222950"/>
              <a:ext cx="3743325" cy="271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DA3D0C-77F4-9A6B-9953-3C6C62CE79B2}"/>
                </a:ext>
              </a:extLst>
            </p:cNvPr>
            <p:cNvSpPr txBox="1"/>
            <p:nvPr/>
          </p:nvSpPr>
          <p:spPr>
            <a:xfrm>
              <a:off x="3430832" y="886046"/>
              <a:ext cx="12928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Entry Field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DBED3DF-FC1B-63C0-5A43-C0B7F22F79A5}"/>
              </a:ext>
            </a:extLst>
          </p:cNvPr>
          <p:cNvGrpSpPr/>
          <p:nvPr/>
        </p:nvGrpSpPr>
        <p:grpSpPr>
          <a:xfrm>
            <a:off x="6242632" y="1616213"/>
            <a:ext cx="3099622" cy="1997131"/>
            <a:chOff x="4190809" y="1616213"/>
            <a:chExt cx="3099622" cy="1997131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49A155EA-8AE4-351B-5658-B5E4EDEA4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8" t="27687" r="6532" b="39870"/>
            <a:stretch>
              <a:fillRect/>
            </a:stretch>
          </p:blipFill>
          <p:spPr bwMode="auto">
            <a:xfrm>
              <a:off x="4269418" y="1954407"/>
              <a:ext cx="3021013" cy="1658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34D1832-302C-BD2A-ACB1-BE3D20969AD5}"/>
                </a:ext>
              </a:extLst>
            </p:cNvPr>
            <p:cNvSpPr txBox="1"/>
            <p:nvPr/>
          </p:nvSpPr>
          <p:spPr>
            <a:xfrm>
              <a:off x="4190809" y="1616213"/>
              <a:ext cx="9734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List Box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2813AA-EDFF-BC52-D30D-562E4AE6ED79}"/>
              </a:ext>
            </a:extLst>
          </p:cNvPr>
          <p:cNvGrpSpPr/>
          <p:nvPr/>
        </p:nvGrpSpPr>
        <p:grpSpPr>
          <a:xfrm>
            <a:off x="5482655" y="3721927"/>
            <a:ext cx="3172338" cy="594300"/>
            <a:chOff x="3430832" y="3721927"/>
            <a:chExt cx="3172338" cy="594300"/>
          </a:xfrm>
        </p:grpSpPr>
        <p:pic>
          <p:nvPicPr>
            <p:cNvPr id="13" name="Picture 6">
              <a:extLst>
                <a:ext uri="{FF2B5EF4-FFF2-40B4-BE49-F238E27FC236}">
                  <a16:creationId xmlns:a16="http://schemas.microsoft.com/office/drawing/2014/main" id="{6AF0046A-9AE9-D8A6-7CB8-E8B4E7300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25" t="62987" r="21880" b="32275"/>
            <a:stretch>
              <a:fillRect/>
            </a:stretch>
          </p:blipFill>
          <p:spPr bwMode="auto">
            <a:xfrm>
              <a:off x="3501195" y="4073339"/>
              <a:ext cx="3101975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04DDD3-072D-A537-7532-C8C6414CBCCA}"/>
                </a:ext>
              </a:extLst>
            </p:cNvPr>
            <p:cNvSpPr txBox="1"/>
            <p:nvPr/>
          </p:nvSpPr>
          <p:spPr>
            <a:xfrm>
              <a:off x="3430832" y="3721927"/>
              <a:ext cx="1199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Bullet List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3F93A5-1409-ADD9-82C2-9FEA8D3E8D42}"/>
              </a:ext>
            </a:extLst>
          </p:cNvPr>
          <p:cNvGrpSpPr/>
          <p:nvPr/>
        </p:nvGrpSpPr>
        <p:grpSpPr>
          <a:xfrm>
            <a:off x="7231665" y="4406506"/>
            <a:ext cx="2914139" cy="591966"/>
            <a:chOff x="5179842" y="4406506"/>
            <a:chExt cx="2914139" cy="591966"/>
          </a:xfrm>
        </p:grpSpPr>
        <p:pic>
          <p:nvPicPr>
            <p:cNvPr id="16" name="Picture 7">
              <a:extLst>
                <a:ext uri="{FF2B5EF4-FFF2-40B4-BE49-F238E27FC236}">
                  <a16:creationId xmlns:a16="http://schemas.microsoft.com/office/drawing/2014/main" id="{EE0FB5D4-9794-F51E-C5B9-B922DDCE1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0" t="71100" r="24396" b="24557"/>
            <a:stretch>
              <a:fillRect/>
            </a:stretch>
          </p:blipFill>
          <p:spPr bwMode="auto">
            <a:xfrm>
              <a:off x="5249181" y="4776222"/>
              <a:ext cx="2844800" cy="22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490E159-191A-317F-1117-A869D43E6260}"/>
                </a:ext>
              </a:extLst>
            </p:cNvPr>
            <p:cNvSpPr txBox="1"/>
            <p:nvPr/>
          </p:nvSpPr>
          <p:spPr>
            <a:xfrm>
              <a:off x="5179842" y="4406506"/>
              <a:ext cx="11999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Bullet List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9EF526-0484-5C29-4B11-C7BE31D6244A}"/>
              </a:ext>
            </a:extLst>
          </p:cNvPr>
          <p:cNvGrpSpPr/>
          <p:nvPr/>
        </p:nvGrpSpPr>
        <p:grpSpPr>
          <a:xfrm>
            <a:off x="4446303" y="5345414"/>
            <a:ext cx="1241839" cy="684273"/>
            <a:chOff x="2394480" y="5345414"/>
            <a:chExt cx="1241839" cy="684273"/>
          </a:xfrm>
        </p:grpSpPr>
        <p:pic>
          <p:nvPicPr>
            <p:cNvPr id="19" name="Picture 9">
              <a:extLst>
                <a:ext uri="{FF2B5EF4-FFF2-40B4-BE49-F238E27FC236}">
                  <a16:creationId xmlns:a16="http://schemas.microsoft.com/office/drawing/2014/main" id="{04940568-F558-1739-DD85-EC0983171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8" t="78973" r="61023" b="14513"/>
            <a:stretch>
              <a:fillRect/>
            </a:stretch>
          </p:blipFill>
          <p:spPr bwMode="auto">
            <a:xfrm>
              <a:off x="2471094" y="5696312"/>
              <a:ext cx="1165225" cy="333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AB510A-5DD4-E0A0-A715-29A2A4B395CB}"/>
                </a:ext>
              </a:extLst>
            </p:cNvPr>
            <p:cNvSpPr txBox="1"/>
            <p:nvPr/>
          </p:nvSpPr>
          <p:spPr>
            <a:xfrm>
              <a:off x="2394480" y="5345414"/>
              <a:ext cx="9845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Spinner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2764E67-7286-C2A1-4338-3860DB8F9A0D}"/>
              </a:ext>
            </a:extLst>
          </p:cNvPr>
          <p:cNvGrpSpPr/>
          <p:nvPr/>
        </p:nvGrpSpPr>
        <p:grpSpPr>
          <a:xfrm>
            <a:off x="8346331" y="5168133"/>
            <a:ext cx="1247265" cy="574496"/>
            <a:chOff x="6294508" y="5168133"/>
            <a:chExt cx="1247265" cy="574496"/>
          </a:xfrm>
        </p:grpSpPr>
        <p:pic>
          <p:nvPicPr>
            <p:cNvPr id="22" name="Picture 8">
              <a:extLst>
                <a:ext uri="{FF2B5EF4-FFF2-40B4-BE49-F238E27FC236}">
                  <a16:creationId xmlns:a16="http://schemas.microsoft.com/office/drawing/2014/main" id="{B4B32F38-A55E-3DC3-61B2-8DF69FB8C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73" t="79784" r="35657" b="15633"/>
            <a:stretch>
              <a:fillRect/>
            </a:stretch>
          </p:blipFill>
          <p:spPr bwMode="auto">
            <a:xfrm>
              <a:off x="6372773" y="5507679"/>
              <a:ext cx="1028700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ECF878C-CAA2-C054-7F4E-6273CB9DE946}"/>
                </a:ext>
              </a:extLst>
            </p:cNvPr>
            <p:cNvSpPr txBox="1"/>
            <p:nvPr/>
          </p:nvSpPr>
          <p:spPr>
            <a:xfrm>
              <a:off x="6294508" y="5168133"/>
              <a:ext cx="12472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Check Box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3BEF1D9-E62E-9E26-A1F9-F9E9C007BF43}"/>
              </a:ext>
            </a:extLst>
          </p:cNvPr>
          <p:cNvGrpSpPr/>
          <p:nvPr/>
        </p:nvGrpSpPr>
        <p:grpSpPr>
          <a:xfrm>
            <a:off x="7270651" y="5909674"/>
            <a:ext cx="909011" cy="645379"/>
            <a:chOff x="5218828" y="5909674"/>
            <a:chExt cx="909011" cy="645379"/>
          </a:xfrm>
        </p:grpSpPr>
        <p:pic>
          <p:nvPicPr>
            <p:cNvPr id="25" name="Picture 1">
              <a:extLst>
                <a:ext uri="{FF2B5EF4-FFF2-40B4-BE49-F238E27FC236}">
                  <a16:creationId xmlns:a16="http://schemas.microsoft.com/office/drawing/2014/main" id="{FEB727D5-B99E-469D-7283-9437943CB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29" t="88554" r="25507" b="5534"/>
            <a:stretch>
              <a:fillRect/>
            </a:stretch>
          </p:blipFill>
          <p:spPr bwMode="auto">
            <a:xfrm>
              <a:off x="5283289" y="6251840"/>
              <a:ext cx="844550" cy="30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E37CCDF-3E46-FE63-3221-ADD4AC2A4CE7}"/>
                </a:ext>
              </a:extLst>
            </p:cNvPr>
            <p:cNvSpPr txBox="1"/>
            <p:nvPr/>
          </p:nvSpPr>
          <p:spPr>
            <a:xfrm>
              <a:off x="5218828" y="5909674"/>
              <a:ext cx="895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Button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838AAD4-E2BD-5E2D-9B92-042FEC31DA9C}"/>
              </a:ext>
            </a:extLst>
          </p:cNvPr>
          <p:cNvGrpSpPr/>
          <p:nvPr/>
        </p:nvGrpSpPr>
        <p:grpSpPr>
          <a:xfrm>
            <a:off x="9775726" y="5909674"/>
            <a:ext cx="895053" cy="650934"/>
            <a:chOff x="7723903" y="5909674"/>
            <a:chExt cx="895053" cy="650934"/>
          </a:xfrm>
        </p:grpSpPr>
        <p:pic>
          <p:nvPicPr>
            <p:cNvPr id="28" name="Picture 3">
              <a:extLst>
                <a:ext uri="{FF2B5EF4-FFF2-40B4-BE49-F238E27FC236}">
                  <a16:creationId xmlns:a16="http://schemas.microsoft.com/office/drawing/2014/main" id="{540B99BE-889A-9A9C-57A6-D1BA6CFA1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81" t="88560" r="6140" b="5289"/>
            <a:stretch>
              <a:fillRect/>
            </a:stretch>
          </p:blipFill>
          <p:spPr bwMode="auto">
            <a:xfrm>
              <a:off x="7843927" y="6246283"/>
              <a:ext cx="733425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11D9B8C-5633-16E8-39E4-BF4CCB47CC95}"/>
                </a:ext>
              </a:extLst>
            </p:cNvPr>
            <p:cNvSpPr txBox="1"/>
            <p:nvPr/>
          </p:nvSpPr>
          <p:spPr>
            <a:xfrm>
              <a:off x="7723903" y="5909674"/>
              <a:ext cx="8950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Button</a:t>
              </a:r>
            </a:p>
          </p:txBody>
        </p: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CD3DBE4-2FB3-D561-038A-FEE21DD71904}"/>
              </a:ext>
            </a:extLst>
          </p:cNvPr>
          <p:cNvCxnSpPr>
            <a:cxnSpLocks/>
          </p:cNvCxnSpPr>
          <p:nvPr/>
        </p:nvCxnSpPr>
        <p:spPr>
          <a:xfrm>
            <a:off x="7450094" y="1494412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BED414F-69A0-74CC-133D-90E6B8D0372A}"/>
              </a:ext>
            </a:extLst>
          </p:cNvPr>
          <p:cNvCxnSpPr>
            <a:cxnSpLocks/>
          </p:cNvCxnSpPr>
          <p:nvPr/>
        </p:nvCxnSpPr>
        <p:spPr>
          <a:xfrm>
            <a:off x="7645355" y="1494412"/>
            <a:ext cx="0" cy="2578927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9D82B6D-5465-72FD-C336-19577C6FCF5A}"/>
              </a:ext>
            </a:extLst>
          </p:cNvPr>
          <p:cNvCxnSpPr>
            <a:cxnSpLocks/>
          </p:cNvCxnSpPr>
          <p:nvPr/>
        </p:nvCxnSpPr>
        <p:spPr>
          <a:xfrm>
            <a:off x="7851208" y="1494412"/>
            <a:ext cx="0" cy="3281810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ADAF726-25A7-440F-85DB-17ABD614E06D}"/>
              </a:ext>
            </a:extLst>
          </p:cNvPr>
          <p:cNvCxnSpPr>
            <a:cxnSpLocks/>
          </p:cNvCxnSpPr>
          <p:nvPr/>
        </p:nvCxnSpPr>
        <p:spPr>
          <a:xfrm>
            <a:off x="8952329" y="1494412"/>
            <a:ext cx="0" cy="396405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005B3C7-8A5A-ED61-21F8-EB72208A0E8A}"/>
              </a:ext>
            </a:extLst>
          </p:cNvPr>
          <p:cNvCxnSpPr>
            <a:cxnSpLocks/>
          </p:cNvCxnSpPr>
          <p:nvPr/>
        </p:nvCxnSpPr>
        <p:spPr>
          <a:xfrm flipV="1">
            <a:off x="8035631" y="762955"/>
            <a:ext cx="0" cy="1191453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890A816-D9A0-A78C-3E67-694A2C9097ED}"/>
              </a:ext>
            </a:extLst>
          </p:cNvPr>
          <p:cNvCxnSpPr>
            <a:cxnSpLocks/>
          </p:cNvCxnSpPr>
          <p:nvPr/>
        </p:nvCxnSpPr>
        <p:spPr>
          <a:xfrm flipV="1">
            <a:off x="7229487" y="762955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71A0B89-3AC5-809B-6E2A-5C95439A135E}"/>
              </a:ext>
            </a:extLst>
          </p:cNvPr>
          <p:cNvCxnSpPr>
            <a:cxnSpLocks/>
          </p:cNvCxnSpPr>
          <p:nvPr/>
        </p:nvCxnSpPr>
        <p:spPr>
          <a:xfrm flipV="1">
            <a:off x="8235156" y="1494412"/>
            <a:ext cx="0" cy="459995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86E91D0-0BAC-F83F-DA33-AAF243F5479B}"/>
              </a:ext>
            </a:extLst>
          </p:cNvPr>
          <p:cNvCxnSpPr>
            <a:cxnSpLocks/>
          </p:cNvCxnSpPr>
          <p:nvPr/>
        </p:nvCxnSpPr>
        <p:spPr>
          <a:xfrm>
            <a:off x="8037438" y="3613344"/>
            <a:ext cx="0" cy="459994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1A81F7B-63A3-2F63-FC88-15917C6AE47D}"/>
              </a:ext>
            </a:extLst>
          </p:cNvPr>
          <p:cNvCxnSpPr>
            <a:cxnSpLocks/>
          </p:cNvCxnSpPr>
          <p:nvPr/>
        </p:nvCxnSpPr>
        <p:spPr>
          <a:xfrm>
            <a:off x="8217666" y="3613344"/>
            <a:ext cx="0" cy="1162878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6CF2D27-773A-D6D7-B157-E8B474604679}"/>
              </a:ext>
            </a:extLst>
          </p:cNvPr>
          <p:cNvCxnSpPr>
            <a:cxnSpLocks/>
          </p:cNvCxnSpPr>
          <p:nvPr/>
        </p:nvCxnSpPr>
        <p:spPr>
          <a:xfrm>
            <a:off x="8779139" y="3613344"/>
            <a:ext cx="0" cy="1845123"/>
          </a:xfrm>
          <a:prstGeom prst="straightConnector1">
            <a:avLst/>
          </a:prstGeom>
          <a:ln w="50800">
            <a:solidFill>
              <a:schemeClr val="tx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B926488-FF06-166B-42E3-B7E53AE9980A}"/>
              </a:ext>
            </a:extLst>
          </p:cNvPr>
          <p:cNvGrpSpPr/>
          <p:nvPr/>
        </p:nvGrpSpPr>
        <p:grpSpPr>
          <a:xfrm>
            <a:off x="5129939" y="762955"/>
            <a:ext cx="4027692" cy="4933357"/>
            <a:chOff x="3064733" y="762955"/>
            <a:chExt cx="4027692" cy="4933357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7AA0CC5-8F11-CF14-B189-A5A4402E9E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23908" y="762955"/>
              <a:ext cx="0" cy="3310383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E0E0D1B9-CA32-CAEF-A1E1-ABF7BF8FEA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92852" y="762955"/>
              <a:ext cx="0" cy="4013267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846FDD6-471F-0693-8205-793BAE788E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64733" y="762955"/>
              <a:ext cx="1126076" cy="4933357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10BD08D-8915-B8DB-12FE-B1A8DA5CCD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92425" y="762955"/>
              <a:ext cx="0" cy="4744725"/>
            </a:xfrm>
            <a:prstGeom prst="straightConnector1">
              <a:avLst/>
            </a:prstGeom>
            <a:ln w="50800">
              <a:solidFill>
                <a:srgbClr val="FF4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851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C0A3E416-13B0-4CFE-8B85-8989D8AEFB5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3070</TotalTime>
  <Words>717</Words>
  <Application>Microsoft Macintosh PowerPoint</Application>
  <PresentationFormat>Widescreen</PresentationFormat>
  <Paragraphs>211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ＭＳ Ｐゴシック</vt:lpstr>
      <vt:lpstr>Aptos</vt:lpstr>
      <vt:lpstr>Aptos Display</vt:lpstr>
      <vt:lpstr>Arial</vt:lpstr>
      <vt:lpstr>Arial Narrow</vt:lpstr>
      <vt:lpstr>Office Theme</vt:lpstr>
      <vt:lpstr>Software Design Patterns</vt:lpstr>
      <vt:lpstr>Software Maintenance and Evolution</vt:lpstr>
      <vt:lpstr>Maintainability and Software Design</vt:lpstr>
      <vt:lpstr>Motivating Example: Font Chooser Dialog</vt:lpstr>
      <vt:lpstr>Consider Objects</vt:lpstr>
      <vt:lpstr>Consider Objects</vt:lpstr>
      <vt:lpstr>When User Interacts with One Widget, Others Must Update</vt:lpstr>
      <vt:lpstr>When User Interacts with One Widget, Others Must Update</vt:lpstr>
      <vt:lpstr>When User Interacts with One Widget, Others Must Update</vt:lpstr>
      <vt:lpstr>When User Interacts with One Widget, Others Must Update</vt:lpstr>
      <vt:lpstr>What a Mess!</vt:lpstr>
      <vt:lpstr>Design Patterns</vt:lpstr>
      <vt:lpstr>Design Patterns: Benefits</vt:lpstr>
      <vt:lpstr>Popularized by “Gang of Four” Book (GoF)</vt:lpstr>
      <vt:lpstr>How Can Design Patterns Help?</vt:lpstr>
      <vt:lpstr>Mediator Pattern</vt:lpstr>
      <vt:lpstr>Elements of a Design Pattern in GoF</vt:lpstr>
      <vt:lpstr>Mediator Structure</vt:lpstr>
      <vt:lpstr>Applying Mediator to Font Dialog</vt:lpstr>
      <vt:lpstr>What Was the Essential Problem?</vt:lpstr>
      <vt:lpstr>Coupling</vt:lpstr>
      <vt:lpstr>PowerPoint Presentation</vt:lpstr>
      <vt:lpstr>Common Types of Coupling in OOP</vt:lpstr>
      <vt:lpstr>Problems with High Coupling</vt:lpstr>
      <vt:lpstr>Coupling Explains Benefits of Mediator</vt:lpstr>
      <vt:lpstr>How Does Mediator Reduce Coupling? Indirection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Scott Fleming (sdflming)</dc:creator>
  <cp:lastModifiedBy>Scott Fleming (sdflming)</cp:lastModifiedBy>
  <cp:revision>28</cp:revision>
  <dcterms:created xsi:type="dcterms:W3CDTF">2025-04-15T16:54:16Z</dcterms:created>
  <dcterms:modified xsi:type="dcterms:W3CDTF">2025-04-19T15:09:14Z</dcterms:modified>
</cp:coreProperties>
</file>