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75" r:id="rId13"/>
    <p:sldId id="269" r:id="rId14"/>
    <p:sldId id="270" r:id="rId15"/>
    <p:sldId id="268" r:id="rId16"/>
    <p:sldId id="274" r:id="rId17"/>
    <p:sldId id="276" r:id="rId18"/>
    <p:sldId id="277" r:id="rId19"/>
    <p:sldId id="273" r:id="rId20"/>
    <p:sldId id="271" r:id="rId21"/>
    <p:sldId id="278" r:id="rId22"/>
    <p:sldId id="279" r:id="rId23"/>
    <p:sldId id="280" r:id="rId24"/>
    <p:sldId id="25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3"/>
    <p:restoredTop sz="94756"/>
  </p:normalViewPr>
  <p:slideViewPr>
    <p:cSldViewPr snapToGrid="0">
      <p:cViewPr varScale="1">
        <p:scale>
          <a:sx n="182" d="100"/>
          <a:sy n="182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410E-31BF-E543-A9F0-A6293A12A357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3D0B-5065-1747-8FE9-69FCF8036DE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81406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"The Pyramids" by Bruno Girin is licensed under CC BY-SA 2.0 / Cropped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/p/2MhiW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F3D0B-5065-1747-8FE9-69FCF8036DEF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1139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6000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7611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5063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2518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4801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36717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56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4986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95536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0407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9223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C24DAE7-BD11-1F4D-AEF1-ED0A99F166AF}" type="datetimeFigureOut">
              <a:rPr lang="en-001" smtClean="0"/>
              <a:t>21/04/2025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6AD62FF-333A-DD49-8A60-1611AE2BB58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829797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polymorphic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Active%20Record%20Association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C5A1F7-B727-2794-F709-800082EA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6354"/>
            <a:ext cx="10515600" cy="1325563"/>
          </a:xfrm>
        </p:spPr>
        <p:txBody>
          <a:bodyPr>
            <a:noAutofit/>
          </a:bodyPr>
          <a:lstStyle/>
          <a:p>
            <a:r>
              <a:rPr lang="en-001" sz="5400" dirty="0">
                <a:solidFill>
                  <a:schemeClr val="accent6"/>
                </a:solidFill>
              </a:rPr>
              <a:t>Model Generalization and Inheritance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F9295-EA53-20C0-5D0C-D5CC432115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706"/>
          <a:stretch/>
        </p:blipFill>
        <p:spPr>
          <a:xfrm>
            <a:off x="0" y="0"/>
            <a:ext cx="12204466" cy="52407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6A0C65-2B01-8C9D-2F8F-327E8AE0EF62}"/>
              </a:ext>
            </a:extLst>
          </p:cNvPr>
          <p:cNvSpPr txBox="1"/>
          <p:nvPr/>
        </p:nvSpPr>
        <p:spPr>
          <a:xfrm>
            <a:off x="-1" y="6581001"/>
            <a:ext cx="12192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Photo: "The Pyramids" by Bruno Girin is licensed under CC BY-SA 2.0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112236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E6DE21-64F0-6407-E860-315675B5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Inheritance Relationship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67F167-A43B-EE7D-5B29-F9C2A44C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0" y="1825625"/>
            <a:ext cx="8111198" cy="448526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7774E58-1F22-D803-19C6-A9FEB68E18A8}"/>
              </a:ext>
            </a:extLst>
          </p:cNvPr>
          <p:cNvGrpSpPr/>
          <p:nvPr/>
        </p:nvGrpSpPr>
        <p:grpSpPr>
          <a:xfrm>
            <a:off x="4844955" y="2966124"/>
            <a:ext cx="7146755" cy="954107"/>
            <a:chOff x="4844955" y="2966124"/>
            <a:chExt cx="7146755" cy="9541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E1A8F1-AF63-9B9B-26F8-301E7F514516}"/>
                </a:ext>
              </a:extLst>
            </p:cNvPr>
            <p:cNvSpPr txBox="1"/>
            <p:nvPr/>
          </p:nvSpPr>
          <p:spPr>
            <a:xfrm>
              <a:off x="6578221" y="2966124"/>
              <a:ext cx="54134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40FF"/>
                  </a:solidFill>
                </a:rPr>
                <a:t>Triangle arrowhead denotes </a:t>
              </a:r>
              <a:r>
                <a:rPr lang="en-US" sz="2800" b="1" dirty="0">
                  <a:solidFill>
                    <a:srgbClr val="FFFF00"/>
                  </a:solidFill>
                </a:rPr>
                <a:t>inheritance</a:t>
              </a:r>
              <a:r>
                <a:rPr lang="en-US" sz="2800" dirty="0">
                  <a:solidFill>
                    <a:srgbClr val="FF40FF"/>
                  </a:solidFill>
                </a:rPr>
                <a:t> (AKA </a:t>
              </a:r>
              <a:r>
                <a:rPr lang="en-US" sz="2800" b="1" dirty="0">
                  <a:solidFill>
                    <a:srgbClr val="FFFF00"/>
                  </a:solidFill>
                </a:rPr>
                <a:t>generalization</a:t>
              </a:r>
              <a:r>
                <a:rPr lang="en-US" sz="2800" dirty="0">
                  <a:solidFill>
                    <a:srgbClr val="FF40FF"/>
                  </a:solidFill>
                </a:rPr>
                <a:t>)</a:t>
              </a:r>
              <a:endParaRPr lang="en-001" sz="2800" dirty="0">
                <a:solidFill>
                  <a:srgbClr val="FF40FF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A75DA5D-3D10-9F92-B4F3-85C819E57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44955" y="2966124"/>
              <a:ext cx="1733266" cy="25474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0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26CA-25B5-CCE7-2A2B-7837EC2BE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8125FB-C3DA-D678-2055-F27EBCC4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Inheritance Relationship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FBB4A8-387B-3729-6553-5004A1946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0" y="1825625"/>
            <a:ext cx="8111198" cy="448526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F2A40-19E4-372D-0C2B-C1BE8791FDC0}"/>
              </a:ext>
            </a:extLst>
          </p:cNvPr>
          <p:cNvGrpSpPr/>
          <p:nvPr/>
        </p:nvGrpSpPr>
        <p:grpSpPr>
          <a:xfrm>
            <a:off x="4981433" y="2106316"/>
            <a:ext cx="7210567" cy="523220"/>
            <a:chOff x="4981433" y="2106316"/>
            <a:chExt cx="7210567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9DFF62-0223-F452-36E7-791A73F65D02}"/>
                </a:ext>
              </a:extLst>
            </p:cNvPr>
            <p:cNvSpPr txBox="1"/>
            <p:nvPr/>
          </p:nvSpPr>
          <p:spPr>
            <a:xfrm>
              <a:off x="6496334" y="2106316"/>
              <a:ext cx="5695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40FF"/>
                  </a:solidFill>
                </a:rPr>
                <a:t>Common features go in </a:t>
              </a:r>
              <a:r>
                <a:rPr lang="en-US" sz="2800" b="1" dirty="0">
                  <a:solidFill>
                    <a:srgbClr val="FFFF00"/>
                  </a:solidFill>
                </a:rPr>
                <a:t>base class</a:t>
              </a:r>
              <a:endParaRPr lang="en-001" sz="2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24AFC5C-5D93-6C0E-87A5-68BBA22EA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1433" y="2388358"/>
              <a:ext cx="1514901" cy="131994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91FFDB-B63B-F259-7120-350280575E60}"/>
              </a:ext>
            </a:extLst>
          </p:cNvPr>
          <p:cNvSpPr txBox="1"/>
          <p:nvPr/>
        </p:nvSpPr>
        <p:spPr>
          <a:xfrm>
            <a:off x="5991367" y="3860595"/>
            <a:ext cx="6000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Subclasses</a:t>
            </a:r>
            <a:r>
              <a:rPr lang="en-US" sz="2800" dirty="0">
                <a:solidFill>
                  <a:srgbClr val="FF40FF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inherit</a:t>
            </a:r>
            <a:r>
              <a:rPr lang="en-US" sz="2800" dirty="0">
                <a:solidFill>
                  <a:srgbClr val="FF40FF"/>
                </a:solidFill>
              </a:rPr>
              <a:t> </a:t>
            </a:r>
            <a:r>
              <a:rPr lang="en-US" sz="2800" dirty="0">
                <a:solidFill>
                  <a:srgbClr val="FF4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amount_cents</a:t>
            </a:r>
            <a:r>
              <a:rPr lang="en-US" sz="2800" dirty="0">
                <a:solidFill>
                  <a:srgbClr val="FF40FF"/>
                </a:solidFill>
              </a:rPr>
              <a:t> attribute from base class</a:t>
            </a:r>
            <a:endParaRPr lang="en-001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28305E01-4868-2C92-24D4-6683F01EF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5205"/>
          <a:stretch/>
        </p:blipFill>
        <p:spPr>
          <a:xfrm>
            <a:off x="518414" y="4122294"/>
            <a:ext cx="11192256" cy="1790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E0FE5-99B9-0428-70D4-6B5106CD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Example Subclass Objects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3A4014-9090-2298-A92A-02D8EBB7425B}"/>
              </a:ext>
            </a:extLst>
          </p:cNvPr>
          <p:cNvGrpSpPr/>
          <p:nvPr/>
        </p:nvGrpSpPr>
        <p:grpSpPr>
          <a:xfrm>
            <a:off x="643832" y="1809393"/>
            <a:ext cx="9368348" cy="3512169"/>
            <a:chOff x="643832" y="1363078"/>
            <a:chExt cx="9368348" cy="351216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A398C8-DD2D-F895-5127-BA24EE9D5812}"/>
                </a:ext>
              </a:extLst>
            </p:cNvPr>
            <p:cNvSpPr txBox="1"/>
            <p:nvPr/>
          </p:nvSpPr>
          <p:spPr>
            <a:xfrm>
              <a:off x="2968053" y="1363078"/>
              <a:ext cx="68954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Subclass objects include</a:t>
              </a:r>
              <a:br>
                <a:rPr lang="en-US" sz="2800" dirty="0">
                  <a:solidFill>
                    <a:srgbClr val="FF40FF"/>
                  </a:solidFill>
                </a:rPr>
              </a:br>
              <a:r>
                <a:rPr lang="en-US" sz="2800" dirty="0">
                  <a:solidFill>
                    <a:srgbClr val="FF40FF"/>
                  </a:solidFill>
                </a:rPr>
                <a:t>attributes (and methods and associations)</a:t>
              </a:r>
              <a:br>
                <a:rPr lang="en-US" sz="2800" dirty="0">
                  <a:solidFill>
                    <a:srgbClr val="FF40FF"/>
                  </a:solidFill>
                </a:rPr>
              </a:br>
              <a:r>
                <a:rPr lang="en-US" sz="2800" dirty="0">
                  <a:solidFill>
                    <a:srgbClr val="FF40FF"/>
                  </a:solidFill>
                </a:rPr>
                <a:t>inherited from base classes</a:t>
              </a:r>
              <a:endParaRPr lang="en-001" sz="2800" b="1" dirty="0">
                <a:solidFill>
                  <a:srgbClr val="FF4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34A1CD-DF58-0CDA-7582-50875377012F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1981200" y="2748073"/>
              <a:ext cx="4434591" cy="1914092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75100ED-D758-AC54-1888-B61B39B6B582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>
              <a:off x="5181600" y="2748073"/>
              <a:ext cx="1234191" cy="1354305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F64507-4BE3-F55B-6992-342D85C50306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415791" y="2748073"/>
              <a:ext cx="2197108" cy="166214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1CA8299-AA0D-8EC2-D22F-F07E23E6D5BC}"/>
                </a:ext>
              </a:extLst>
            </p:cNvPr>
            <p:cNvSpPr/>
            <p:nvPr/>
          </p:nvSpPr>
          <p:spPr>
            <a:xfrm>
              <a:off x="643832" y="4602292"/>
              <a:ext cx="1367348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BAFAA7D-D456-076E-45F5-0894E215D59C}"/>
                </a:ext>
              </a:extLst>
            </p:cNvPr>
            <p:cNvSpPr/>
            <p:nvPr/>
          </p:nvSpPr>
          <p:spPr>
            <a:xfrm>
              <a:off x="4212239" y="4117368"/>
              <a:ext cx="1358570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480F2A4-80B3-4340-3BDB-0C748EAE8697}"/>
                </a:ext>
              </a:extLst>
            </p:cNvPr>
            <p:cNvSpPr/>
            <p:nvPr/>
          </p:nvSpPr>
          <p:spPr>
            <a:xfrm>
              <a:off x="8644832" y="4477076"/>
              <a:ext cx="1367348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</p:grpSp>
    </p:spTree>
    <p:extLst>
      <p:ext uri="{BB962C8B-B14F-4D97-AF65-F5344CB8AC3E}">
        <p14:creationId xmlns:p14="http://schemas.microsoft.com/office/powerpoint/2010/main" val="8586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47FE-3857-FFD9-F590-D67988B5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C7FEE7-1A1E-C275-D4D8-E2E6835F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Inheritance Relationship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F19A49-4E78-AAD5-7EAC-1ABD68249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0" y="1825625"/>
            <a:ext cx="8111198" cy="4485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3535E4-9528-D171-FD7A-C2AC2F885212}"/>
              </a:ext>
            </a:extLst>
          </p:cNvPr>
          <p:cNvSpPr txBox="1"/>
          <p:nvPr/>
        </p:nvSpPr>
        <p:spPr>
          <a:xfrm>
            <a:off x="6673755" y="4068256"/>
            <a:ext cx="518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40FF"/>
                </a:solidFill>
              </a:rPr>
              <a:t>Each subclass </a:t>
            </a:r>
            <a:r>
              <a:rPr lang="en-US" sz="2800" b="1" dirty="0">
                <a:solidFill>
                  <a:srgbClr val="FFFF00"/>
                </a:solidFill>
              </a:rPr>
              <a:t>is-a</a:t>
            </a:r>
            <a:r>
              <a:rPr lang="en-US" sz="2800" dirty="0">
                <a:solidFill>
                  <a:srgbClr val="FF40FF"/>
                </a:solidFill>
              </a:rPr>
              <a:t> payment</a:t>
            </a:r>
            <a:endParaRPr lang="en-001" sz="28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AA12-74DB-5209-8F2B-84A3A472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Is-A Rule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B312-F0B9-9D5D-38FD-2AA11A84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a generalization to be valid, the following statement must be true for all subclass objects: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i="1" dirty="0">
                <a:solidFill>
                  <a:srgbClr val="FFFF00"/>
                </a:solidFill>
              </a:rPr>
              <a:t>subclass object&gt;</a:t>
            </a:r>
            <a:r>
              <a:rPr lang="en-US" dirty="0"/>
              <a:t> is a </a:t>
            </a:r>
            <a:r>
              <a:rPr lang="en-US" i="1" dirty="0">
                <a:solidFill>
                  <a:srgbClr val="00FDFF"/>
                </a:solidFill>
              </a:rPr>
              <a:t>&lt;base class object&gt;</a:t>
            </a:r>
            <a:r>
              <a:rPr lang="en-US" i="1" dirty="0"/>
              <a:t>.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Examples: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cash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credit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	A </a:t>
            </a:r>
            <a:r>
              <a:rPr lang="en-US" dirty="0">
                <a:solidFill>
                  <a:srgbClr val="FFFF00"/>
                </a:solidFill>
              </a:rPr>
              <a:t>PayPal payment</a:t>
            </a:r>
            <a:r>
              <a:rPr lang="en-US" dirty="0"/>
              <a:t> is a </a:t>
            </a:r>
            <a:r>
              <a:rPr lang="en-US" dirty="0">
                <a:solidFill>
                  <a:srgbClr val="00FDFF"/>
                </a:solidFill>
              </a:rPr>
              <a:t>payment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Implication: All features (attributes, methods, associations, etc.) of base class must be applicable to subclass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02060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305A-8321-DD20-3103-ABA9E0A5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6" y="365125"/>
            <a:ext cx="6056026" cy="1325563"/>
          </a:xfrm>
        </p:spPr>
        <p:txBody>
          <a:bodyPr>
            <a:normAutofit/>
          </a:bodyPr>
          <a:lstStyle/>
          <a:p>
            <a:r>
              <a:rPr lang="en-001" sz="3200" dirty="0"/>
              <a:t>Final Design:</a:t>
            </a:r>
            <a:br>
              <a:rPr lang="en-001" dirty="0"/>
            </a:br>
            <a:r>
              <a:rPr lang="en-001" dirty="0"/>
              <a:t>User Has Many Payments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4A9269-9CD5-3236-0659-56206D2BF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8079" y="133065"/>
            <a:ext cx="6894739" cy="659186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8998E64-12B8-5032-37D5-3C996E262BAE}"/>
              </a:ext>
            </a:extLst>
          </p:cNvPr>
          <p:cNvGrpSpPr/>
          <p:nvPr/>
        </p:nvGrpSpPr>
        <p:grpSpPr>
          <a:xfrm>
            <a:off x="906494" y="2533338"/>
            <a:ext cx="8897073" cy="1109272"/>
            <a:chOff x="906494" y="2533338"/>
            <a:chExt cx="8897073" cy="11092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F29833-2C58-4FEA-CD4F-9FAC94716037}"/>
                </a:ext>
              </a:extLst>
            </p:cNvPr>
            <p:cNvSpPr txBox="1"/>
            <p:nvPr/>
          </p:nvSpPr>
          <p:spPr>
            <a:xfrm>
              <a:off x="906494" y="2826364"/>
              <a:ext cx="4776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FF40FF"/>
                  </a:solidFill>
                </a:rPr>
                <a:t>One collection of  “payments”</a:t>
              </a:r>
              <a:endParaRPr lang="en-001" sz="2800" dirty="0">
                <a:solidFill>
                  <a:srgbClr val="FF40FF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89C558-1C83-DB81-8F07-CF59E5DAF842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5682753" y="3087974"/>
              <a:ext cx="1272683" cy="0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0C2DFAB-C33A-A63D-09F9-88BA9994C1A3}"/>
                </a:ext>
              </a:extLst>
            </p:cNvPr>
            <p:cNvSpPr/>
            <p:nvPr/>
          </p:nvSpPr>
          <p:spPr>
            <a:xfrm>
              <a:off x="6955436" y="2533338"/>
              <a:ext cx="2848131" cy="1109272"/>
            </a:xfrm>
            <a:prstGeom prst="round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83A77E-8F16-A6D1-E82E-312223597261}"/>
              </a:ext>
            </a:extLst>
          </p:cNvPr>
          <p:cNvGrpSpPr/>
          <p:nvPr/>
        </p:nvGrpSpPr>
        <p:grpSpPr>
          <a:xfrm>
            <a:off x="749545" y="5201589"/>
            <a:ext cx="11333273" cy="1523338"/>
            <a:chOff x="749545" y="5201589"/>
            <a:chExt cx="11333273" cy="15233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FA7411-A320-CBA3-CFFF-C9E904A17D34}"/>
                </a:ext>
              </a:extLst>
            </p:cNvPr>
            <p:cNvSpPr txBox="1"/>
            <p:nvPr/>
          </p:nvSpPr>
          <p:spPr>
            <a:xfrm>
              <a:off x="749545" y="5486204"/>
              <a:ext cx="30658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rgbClr val="FF40FF"/>
                  </a:solidFill>
                </a:rPr>
                <a:t>Each payment is subclass object</a:t>
              </a:r>
              <a:endParaRPr lang="en-001" sz="2800" dirty="0">
                <a:solidFill>
                  <a:srgbClr val="FF40FF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34AF462-A9DE-4214-35E2-900A5CA84D27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>
              <a:off x="3815443" y="5963258"/>
              <a:ext cx="1372637" cy="0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DE5BB1A-59F0-C9FB-F526-D749BCD4C543}"/>
                </a:ext>
              </a:extLst>
            </p:cNvPr>
            <p:cNvSpPr/>
            <p:nvPr/>
          </p:nvSpPr>
          <p:spPr>
            <a:xfrm>
              <a:off x="5188080" y="5201589"/>
              <a:ext cx="6894738" cy="1523338"/>
            </a:xfrm>
            <a:prstGeom prst="round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0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B87C5-D64D-D4BD-E806-6217C8A1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B738-6F88-21BF-72B3-59EC73528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Example Instantiation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85B812A2-79A2-839E-3E0B-ABD94716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92" y="2007559"/>
            <a:ext cx="11183112" cy="43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71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08D3C-E457-5885-BF7B-124DCC9D0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3FECA12-E24F-21C4-29E9-1E667206A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92" y="2007559"/>
            <a:ext cx="11183112" cy="4374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0FDAA4-70A7-021D-F411-2E0F0B99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Example Instantiation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E47C6C-048D-F697-C1B0-0D1847C61BCD}"/>
              </a:ext>
            </a:extLst>
          </p:cNvPr>
          <p:cNvGrpSpPr/>
          <p:nvPr/>
        </p:nvGrpSpPr>
        <p:grpSpPr>
          <a:xfrm>
            <a:off x="1443721" y="1820088"/>
            <a:ext cx="7265564" cy="3050138"/>
            <a:chOff x="2556585" y="3699050"/>
            <a:chExt cx="7265564" cy="30501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3B8188-8F85-212D-147E-8F4E2563198C}"/>
                </a:ext>
              </a:extLst>
            </p:cNvPr>
            <p:cNvSpPr txBox="1"/>
            <p:nvPr/>
          </p:nvSpPr>
          <p:spPr>
            <a:xfrm>
              <a:off x="2556585" y="3699050"/>
              <a:ext cx="26728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Same payments collection</a:t>
              </a:r>
              <a:endParaRPr lang="en-001" sz="28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F5AEA7-CFDE-8416-D085-B1959D261534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3405687" y="4653157"/>
              <a:ext cx="487322" cy="2096031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2F0BBF-6281-79E7-04B8-04F95DE7F993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893009" y="4653157"/>
              <a:ext cx="2609342" cy="164331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AE84E6-B21A-2866-2F95-D064CCD2CCFA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3893009" y="4653157"/>
              <a:ext cx="5929140" cy="2010796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802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18C44-A2AB-DB55-7942-2B512E82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864B7C5-8721-BA8F-BCF1-98DF79629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92" y="2007559"/>
            <a:ext cx="11183112" cy="43743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A00E9-B61F-42BC-EA40-4BD054AC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Example Instantiation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253E70-CB4A-EAC2-7547-BB80C56A8606}"/>
              </a:ext>
            </a:extLst>
          </p:cNvPr>
          <p:cNvGrpSpPr/>
          <p:nvPr/>
        </p:nvGrpSpPr>
        <p:grpSpPr>
          <a:xfrm>
            <a:off x="2292823" y="1944340"/>
            <a:ext cx="9419680" cy="3528412"/>
            <a:chOff x="2292823" y="1944340"/>
            <a:chExt cx="9419680" cy="352841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5C1C95-FD73-B3D8-8BC8-04AF0A274EE2}"/>
                </a:ext>
              </a:extLst>
            </p:cNvPr>
            <p:cNvSpPr txBox="1"/>
            <p:nvPr/>
          </p:nvSpPr>
          <p:spPr>
            <a:xfrm>
              <a:off x="8437040" y="1944340"/>
              <a:ext cx="3275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Different types</a:t>
              </a:r>
              <a:endParaRPr lang="en-001" sz="2800" b="1" dirty="0">
                <a:solidFill>
                  <a:srgbClr val="FF40FF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30D3909-A8C4-9C77-CCEC-835186F7FF1C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3762531" y="2467560"/>
              <a:ext cx="6312241" cy="2745841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34740D2-B032-18C8-4E28-4221E57530F9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 flipH="1">
              <a:off x="6918651" y="2467560"/>
              <a:ext cx="3156121" cy="2266189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73107E-FA64-BE95-CA82-A2907E882550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10074772" y="2467560"/>
              <a:ext cx="411854" cy="2539144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97EF748-9DFB-C45A-42A0-F28D07BC90FF}"/>
                </a:ext>
              </a:extLst>
            </p:cNvPr>
            <p:cNvSpPr/>
            <p:nvPr/>
          </p:nvSpPr>
          <p:spPr>
            <a:xfrm>
              <a:off x="2292823" y="5199797"/>
              <a:ext cx="1351129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AC29D6A-66FA-B1C6-6633-98DA24930312}"/>
                </a:ext>
              </a:extLst>
            </p:cNvPr>
            <p:cNvSpPr/>
            <p:nvPr/>
          </p:nvSpPr>
          <p:spPr>
            <a:xfrm>
              <a:off x="5872103" y="4733749"/>
              <a:ext cx="1838777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B245CFA-1220-11B7-7EC0-437BE929DA66}"/>
                </a:ext>
              </a:extLst>
            </p:cNvPr>
            <p:cNvSpPr/>
            <p:nvPr/>
          </p:nvSpPr>
          <p:spPr>
            <a:xfrm>
              <a:off x="10074772" y="5076924"/>
              <a:ext cx="1513577" cy="272955"/>
            </a:xfrm>
            <a:prstGeom prst="roundRect">
              <a:avLst/>
            </a:prstGeom>
            <a:solidFill>
              <a:srgbClr val="FF4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02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379717-4F1C-BB5B-D5D5-59AB2CB50C37}"/>
              </a:ext>
            </a:extLst>
          </p:cNvPr>
          <p:cNvSpPr/>
          <p:nvPr/>
        </p:nvSpPr>
        <p:spPr>
          <a:xfrm>
            <a:off x="0" y="1787857"/>
            <a:ext cx="12192000" cy="3179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104D0F-310A-EA5F-F837-DD2E957C8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3" t="32920" r="43971" b="46017"/>
          <a:stretch/>
        </p:blipFill>
        <p:spPr>
          <a:xfrm>
            <a:off x="2056261" y="2364474"/>
            <a:ext cx="8079478" cy="2129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EF2A80-E5ED-0B64-008D-5B4F105DB494}"/>
              </a:ext>
            </a:extLst>
          </p:cNvPr>
          <p:cNvSpPr txBox="1"/>
          <p:nvPr/>
        </p:nvSpPr>
        <p:spPr>
          <a:xfrm>
            <a:off x="7498984" y="6581001"/>
            <a:ext cx="4693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https://www.merriam-webster.com/dictionary/polymorphic</a:t>
            </a:r>
            <a:endParaRPr lang="en-001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8CD687-DE3B-1121-6CC9-4C00441B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001" sz="3200" dirty="0"/>
              <a:t>Recall:</a:t>
            </a:r>
            <a:br>
              <a:rPr lang="en-001" sz="3200" dirty="0"/>
            </a:br>
            <a:r>
              <a:rPr lang="en-001" dirty="0"/>
              <a:t>Associations to Capture “</a:t>
            </a:r>
            <a:r>
              <a:rPr lang="en-001" b="1" dirty="0">
                <a:solidFill>
                  <a:srgbClr val="FFFF00"/>
                </a:solidFill>
              </a:rPr>
              <a:t>Has-A</a:t>
            </a:r>
            <a:r>
              <a:rPr lang="en-001" dirty="0"/>
              <a:t>”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6D661-F239-36B3-0C90-D2909B8F8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>
              <a:spcBef>
                <a:spcPts val="2200"/>
              </a:spcBef>
              <a:buNone/>
            </a:pPr>
            <a:r>
              <a:rPr lang="en-001" sz="3200" dirty="0"/>
              <a:t>Example:</a:t>
            </a:r>
          </a:p>
          <a:p>
            <a:pPr>
              <a:spcBef>
                <a:spcPts val="2200"/>
              </a:spcBef>
            </a:pPr>
            <a:r>
              <a:rPr lang="en-001" dirty="0"/>
              <a:t>Each User object </a:t>
            </a:r>
            <a:r>
              <a:rPr lang="en-001" b="1" dirty="0">
                <a:solidFill>
                  <a:srgbClr val="FFFF00"/>
                </a:solidFill>
              </a:rPr>
              <a:t>has</a:t>
            </a:r>
            <a:r>
              <a:rPr lang="en-001" dirty="0"/>
              <a:t> many Payment objects.</a:t>
            </a:r>
          </a:p>
          <a:p>
            <a:pPr>
              <a:spcBef>
                <a:spcPts val="2200"/>
              </a:spcBef>
            </a:pPr>
            <a:r>
              <a:rPr lang="en-001" dirty="0"/>
              <a:t>Each Payment object </a:t>
            </a:r>
            <a:r>
              <a:rPr lang="en-001" b="1" dirty="0">
                <a:solidFill>
                  <a:srgbClr val="FFFF00"/>
                </a:solidFill>
              </a:rPr>
              <a:t>belongs to</a:t>
            </a:r>
            <a:r>
              <a:rPr lang="en-001" dirty="0"/>
              <a:t> one User object.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2B81AE-938E-8CB4-721A-047BBBA9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4776" y="1758928"/>
            <a:ext cx="3684897" cy="45611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99A563-D7D4-FC94-3898-23971996493C}"/>
              </a:ext>
            </a:extLst>
          </p:cNvPr>
          <p:cNvSpPr txBox="1"/>
          <p:nvPr/>
        </p:nvSpPr>
        <p:spPr>
          <a:xfrm>
            <a:off x="6692249" y="5099745"/>
            <a:ext cx="3889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001" sz="3200" dirty="0">
                <a:solidFill>
                  <a:srgbClr val="FF40FF"/>
                </a:solidFill>
              </a:rPr>
              <a:t>But there are also “</a:t>
            </a:r>
            <a:r>
              <a:rPr lang="en-001" sz="3200" b="1" dirty="0">
                <a:solidFill>
                  <a:srgbClr val="FFFF00"/>
                </a:solidFill>
              </a:rPr>
              <a:t>is-a</a:t>
            </a:r>
            <a:r>
              <a:rPr lang="en-001" sz="3200" dirty="0">
                <a:solidFill>
                  <a:srgbClr val="FF40FF"/>
                </a:solidFill>
              </a:rPr>
              <a:t>”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86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7057-5447-21B1-989B-371BAD56B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E62B-ED4B-0868-D232-B3AE7C28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6" y="365125"/>
            <a:ext cx="6346209" cy="1325563"/>
          </a:xfrm>
        </p:spPr>
        <p:txBody>
          <a:bodyPr/>
          <a:lstStyle/>
          <a:p>
            <a:r>
              <a:rPr lang="en-001" dirty="0"/>
              <a:t>Polymorphic Association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DC5069-2C3C-2B2C-09CA-6039172B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6" y="1825624"/>
            <a:ext cx="6346209" cy="160337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001" b="1" dirty="0">
                <a:solidFill>
                  <a:srgbClr val="FFFF00"/>
                </a:solidFill>
              </a:rPr>
              <a:t>Polymorphism</a:t>
            </a:r>
            <a:r>
              <a:rPr lang="en-001" dirty="0"/>
              <a:t> – one symbol represents multiple different types</a:t>
            </a:r>
          </a:p>
          <a:p>
            <a:endParaRPr lang="en-00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A8F02B-2432-AD63-1430-3C68DEFD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8079" y="133065"/>
            <a:ext cx="6894739" cy="65918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6B34982-0CD9-2621-29D7-F7F7608FD37A}"/>
              </a:ext>
            </a:extLst>
          </p:cNvPr>
          <p:cNvGrpSpPr/>
          <p:nvPr/>
        </p:nvGrpSpPr>
        <p:grpSpPr>
          <a:xfrm>
            <a:off x="1323833" y="2813216"/>
            <a:ext cx="5923128" cy="2847813"/>
            <a:chOff x="1323833" y="2813216"/>
            <a:chExt cx="5923128" cy="28478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E804F4-25C0-A5D1-BF81-E7CA4681B07F}"/>
                </a:ext>
              </a:extLst>
            </p:cNvPr>
            <p:cNvSpPr txBox="1"/>
            <p:nvPr/>
          </p:nvSpPr>
          <p:spPr>
            <a:xfrm>
              <a:off x="1323833" y="3845147"/>
              <a:ext cx="405338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Association links can connect to  different types of payment objects</a:t>
              </a:r>
            </a:p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(subtype polymorphism)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762948B-F0D5-B891-3DD8-B53E3A07BF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63319" y="2813216"/>
              <a:ext cx="2183642" cy="1171930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4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34685-F650-E6ED-345D-A639E83D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/>
              <a:t>Bad News:</a:t>
            </a:r>
            <a:br>
              <a:rPr lang="en-001" sz="3200" dirty="0"/>
            </a:br>
            <a:r>
              <a:rPr lang="en-001" dirty="0"/>
              <a:t>Rails Model Support Limited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257CE-7CFB-E190-BA8E-9944AE9F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001" dirty="0">
                <a:solidFill>
                  <a:srgbClr val="00FDFF"/>
                </a:solidFill>
              </a:rPr>
              <a:t>Single Table Inheritance (STI)</a:t>
            </a:r>
          </a:p>
          <a:p>
            <a:pPr lvl="1">
              <a:buClr>
                <a:schemeClr val="tx1"/>
              </a:buClr>
            </a:pPr>
            <a:r>
              <a:rPr lang="en-001" dirty="0"/>
              <a:t>Limitation: All attributes shared by all subclasses (only methods vary)</a:t>
            </a:r>
          </a:p>
          <a:p>
            <a:pPr>
              <a:spcBef>
                <a:spcPts val="2200"/>
              </a:spcBef>
              <a:buClr>
                <a:schemeClr val="tx1"/>
              </a:buClr>
            </a:pPr>
            <a:r>
              <a:rPr lang="en-001" dirty="0">
                <a:solidFill>
                  <a:srgbClr val="00FDFF"/>
                </a:solidFill>
              </a:rPr>
              <a:t>Polymorphic Associations</a:t>
            </a:r>
          </a:p>
          <a:p>
            <a:pPr lvl="1">
              <a:buClr>
                <a:schemeClr val="tx1"/>
              </a:buClr>
            </a:pPr>
            <a:r>
              <a:rPr lang="en-001" dirty="0"/>
              <a:t>Limitation: Only for class </a:t>
            </a:r>
            <a:r>
              <a:rPr lang="en-001" b="1" dirty="0">
                <a:solidFill>
                  <a:srgbClr val="FFFF00"/>
                </a:solidFill>
              </a:rPr>
              <a:t>belongs to</a:t>
            </a:r>
            <a:r>
              <a:rPr lang="en-001" dirty="0"/>
              <a:t> different classes</a:t>
            </a:r>
          </a:p>
          <a:p>
            <a:pPr lvl="2">
              <a:buClr>
                <a:schemeClr val="tx1"/>
              </a:buClr>
            </a:pPr>
            <a:r>
              <a:rPr lang="en-001" dirty="0"/>
              <a:t>Not for class has many different subclasses</a:t>
            </a:r>
          </a:p>
          <a:p>
            <a:pPr lvl="2">
              <a:buClr>
                <a:schemeClr val="tx1"/>
              </a:buClr>
            </a:pPr>
            <a:r>
              <a:rPr lang="en-001" dirty="0"/>
              <a:t>Meant for general sorts of data shared by variety of models, like images, messages</a:t>
            </a:r>
          </a:p>
          <a:p>
            <a:pPr>
              <a:spcBef>
                <a:spcPts val="2200"/>
              </a:spcBef>
              <a:buClr>
                <a:schemeClr val="tx1"/>
              </a:buClr>
            </a:pPr>
            <a:r>
              <a:rPr lang="en-001" dirty="0">
                <a:solidFill>
                  <a:srgbClr val="00FDFF"/>
                </a:solidFill>
              </a:rPr>
              <a:t>Delegated Types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Shared attributes in superclass table, separate tables for subclasses</a:t>
            </a:r>
            <a:endParaRPr lang="en-001" dirty="0"/>
          </a:p>
          <a:p>
            <a:pPr lvl="1">
              <a:buClr>
                <a:schemeClr val="tx1"/>
              </a:buClr>
            </a:pPr>
            <a:r>
              <a:rPr lang="en-001" dirty="0"/>
              <a:t>Limitation: Complex to set up and use</a:t>
            </a:r>
          </a:p>
          <a:p>
            <a:pPr marL="0" indent="0" algn="ctr">
              <a:spcBef>
                <a:spcPts val="3400"/>
              </a:spcBef>
              <a:buClr>
                <a:schemeClr val="tx1"/>
              </a:buClr>
              <a:buNone/>
            </a:pPr>
            <a:r>
              <a:rPr lang="en-001" dirty="0">
                <a:solidFill>
                  <a:srgbClr val="FF40FF"/>
                </a:solidFill>
              </a:rPr>
              <a:t>See </a:t>
            </a:r>
            <a:r>
              <a:rPr lang="en-001" dirty="0">
                <a:solidFill>
                  <a:srgbClr val="FF4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Rails Guides: </a:t>
            </a:r>
            <a:r>
              <a:rPr lang="en-US" dirty="0">
                <a:solidFill>
                  <a:srgbClr val="FF4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 Record Associations</a:t>
            </a:r>
            <a:r>
              <a:rPr lang="en-US" dirty="0">
                <a:solidFill>
                  <a:srgbClr val="FF40FF"/>
                </a:solidFill>
              </a:rPr>
              <a:t> for more details</a:t>
            </a:r>
            <a:r>
              <a:rPr lang="en-001" dirty="0">
                <a:solidFill>
                  <a:srgbClr val="FF4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303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D4B7-EC52-0930-86B6-8B69BFF0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/>
              <a:t>Advise for Student Projects:</a:t>
            </a:r>
            <a:br>
              <a:rPr lang="en-001" sz="3200" dirty="0"/>
            </a:br>
            <a:r>
              <a:rPr lang="en-001" dirty="0"/>
              <a:t>Combine All Base/Subclasses into One Class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1DFEBD2-4A12-657E-65C8-0F4A642CE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1006" y="2116995"/>
            <a:ext cx="5184687" cy="3699187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E8BC43CC-1474-1D87-72F3-376FDDC0B690}"/>
              </a:ext>
            </a:extLst>
          </p:cNvPr>
          <p:cNvSpPr/>
          <p:nvPr/>
        </p:nvSpPr>
        <p:spPr>
          <a:xfrm>
            <a:off x="4240655" y="2968052"/>
            <a:ext cx="550681" cy="734518"/>
          </a:xfrm>
          <a:prstGeom prst="leftBrace">
            <a:avLst>
              <a:gd name="adj1" fmla="val 32832"/>
              <a:gd name="adj2" fmla="val 51724"/>
            </a:avLst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AF527B9F-42EA-7D63-817A-3AC0E18C55D1}"/>
              </a:ext>
            </a:extLst>
          </p:cNvPr>
          <p:cNvSpPr/>
          <p:nvPr/>
        </p:nvSpPr>
        <p:spPr>
          <a:xfrm>
            <a:off x="4225665" y="3731637"/>
            <a:ext cx="550681" cy="1374480"/>
          </a:xfrm>
          <a:prstGeom prst="leftBrace">
            <a:avLst>
              <a:gd name="adj1" fmla="val 32832"/>
              <a:gd name="adj2" fmla="val 51724"/>
            </a:avLst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7771DF0-820C-5241-4F28-C4367BBBD8BE}"/>
              </a:ext>
            </a:extLst>
          </p:cNvPr>
          <p:cNvSpPr/>
          <p:nvPr/>
        </p:nvSpPr>
        <p:spPr>
          <a:xfrm>
            <a:off x="4225664" y="5106117"/>
            <a:ext cx="550681" cy="455233"/>
          </a:xfrm>
          <a:prstGeom prst="leftBrace">
            <a:avLst>
              <a:gd name="adj1" fmla="val 32832"/>
              <a:gd name="adj2" fmla="val 51724"/>
            </a:avLst>
          </a:prstGeom>
          <a:ln w="5715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44954-78CE-6030-A009-375A4A3BEE80}"/>
              </a:ext>
            </a:extLst>
          </p:cNvPr>
          <p:cNvSpPr txBox="1"/>
          <p:nvPr/>
        </p:nvSpPr>
        <p:spPr>
          <a:xfrm>
            <a:off x="1802793" y="3051552"/>
            <a:ext cx="2452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001" sz="3200" dirty="0">
                <a:solidFill>
                  <a:srgbClr val="FF40FF"/>
                </a:solidFill>
              </a:rPr>
              <a:t>Shared by 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54B27-FD96-7FF3-2BFF-E1399A1A858A}"/>
              </a:ext>
            </a:extLst>
          </p:cNvPr>
          <p:cNvSpPr txBox="1"/>
          <p:nvPr/>
        </p:nvSpPr>
        <p:spPr>
          <a:xfrm>
            <a:off x="569121" y="4117325"/>
            <a:ext cx="3686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001" sz="3200" dirty="0">
                <a:solidFill>
                  <a:srgbClr val="FF40FF"/>
                </a:solidFill>
              </a:rPr>
              <a:t>Credit-card specific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5A7EF1-FA87-16D1-B641-CA6F9A16ABCA}"/>
              </a:ext>
            </a:extLst>
          </p:cNvPr>
          <p:cNvSpPr txBox="1"/>
          <p:nvPr/>
        </p:nvSpPr>
        <p:spPr>
          <a:xfrm>
            <a:off x="1421209" y="5050808"/>
            <a:ext cx="2838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001" sz="3200" dirty="0">
                <a:solidFill>
                  <a:srgbClr val="FF40FF"/>
                </a:solidFill>
              </a:rPr>
              <a:t>PayPal specific</a:t>
            </a:r>
          </a:p>
        </p:txBody>
      </p:sp>
    </p:spTree>
    <p:extLst>
      <p:ext uri="{BB962C8B-B14F-4D97-AF65-F5344CB8AC3E}">
        <p14:creationId xmlns:p14="http://schemas.microsoft.com/office/powerpoint/2010/main" val="3900732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C828D-3770-C54B-B30C-A79579565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45668-7774-A7D9-FCF2-B73E5599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6" y="365125"/>
            <a:ext cx="2203553" cy="1598586"/>
          </a:xfrm>
        </p:spPr>
        <p:txBody>
          <a:bodyPr>
            <a:normAutofit/>
          </a:bodyPr>
          <a:lstStyle/>
          <a:p>
            <a:r>
              <a:rPr lang="en-001" dirty="0"/>
              <a:t>Example Objects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906E160-6822-5D2C-2B6D-C70C743AB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6271" y="586763"/>
            <a:ext cx="8547763" cy="5684473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44E46E-377D-B40B-C278-E666AD07CF7B}"/>
              </a:ext>
            </a:extLst>
          </p:cNvPr>
          <p:cNvSpPr/>
          <p:nvPr/>
        </p:nvSpPr>
        <p:spPr>
          <a:xfrm>
            <a:off x="3147193" y="1104458"/>
            <a:ext cx="2439144" cy="529470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DBC287-4E50-1124-5D85-C8C8E8496A23}"/>
              </a:ext>
            </a:extLst>
          </p:cNvPr>
          <p:cNvSpPr/>
          <p:nvPr/>
        </p:nvSpPr>
        <p:spPr>
          <a:xfrm>
            <a:off x="6762320" y="1094552"/>
            <a:ext cx="4195491" cy="160367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BD1B32F-4A49-31B4-58CA-2B22DA8D4540}"/>
              </a:ext>
            </a:extLst>
          </p:cNvPr>
          <p:cNvSpPr/>
          <p:nvPr/>
        </p:nvSpPr>
        <p:spPr>
          <a:xfrm>
            <a:off x="3147193" y="4314852"/>
            <a:ext cx="2439144" cy="529470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FDF764-1328-F853-3644-20F9BA2384A3}"/>
              </a:ext>
            </a:extLst>
          </p:cNvPr>
          <p:cNvSpPr/>
          <p:nvPr/>
        </p:nvSpPr>
        <p:spPr>
          <a:xfrm>
            <a:off x="3147192" y="5843482"/>
            <a:ext cx="2863865" cy="317475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87040-C16B-4A6E-A059-4821C567E14C}"/>
              </a:ext>
            </a:extLst>
          </p:cNvPr>
          <p:cNvSpPr txBox="1"/>
          <p:nvPr/>
        </p:nvSpPr>
        <p:spPr>
          <a:xfrm>
            <a:off x="7007907" y="4731556"/>
            <a:ext cx="4920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01" sz="3200" dirty="0">
                <a:solidFill>
                  <a:srgbClr val="FF40FF"/>
                </a:solidFill>
              </a:rPr>
              <a:t>Critique: Wasteful of space, but straightforward to implement</a:t>
            </a:r>
          </a:p>
        </p:txBody>
      </p:sp>
    </p:spTree>
    <p:extLst>
      <p:ext uri="{BB962C8B-B14F-4D97-AF65-F5344CB8AC3E}">
        <p14:creationId xmlns:p14="http://schemas.microsoft.com/office/powerpoint/2010/main" val="1076178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14B725-6048-2901-1D7C-CFE4F506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9579" cy="1325563"/>
          </a:xfrm>
        </p:spPr>
        <p:txBody>
          <a:bodyPr/>
          <a:lstStyle/>
          <a:p>
            <a:r>
              <a:rPr lang="en-001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4F641-0698-63CB-DB4D-CCAB3211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9579" cy="4351338"/>
          </a:xfrm>
        </p:spPr>
        <p:txBody>
          <a:bodyPr/>
          <a:lstStyle/>
          <a:p>
            <a:r>
              <a:rPr lang="en-001" dirty="0"/>
              <a:t>Inheritance and generalization</a:t>
            </a:r>
          </a:p>
          <a:p>
            <a:pPr lvl="1"/>
            <a:r>
              <a:rPr lang="en-001" dirty="0"/>
              <a:t>Is-A relationship</a:t>
            </a:r>
          </a:p>
          <a:p>
            <a:pPr lvl="1"/>
            <a:r>
              <a:rPr lang="en-001" dirty="0"/>
              <a:t>Base classes and subclasses</a:t>
            </a:r>
          </a:p>
          <a:p>
            <a:r>
              <a:rPr lang="en-001" dirty="0"/>
              <a:t>Polymorphism</a:t>
            </a:r>
          </a:p>
          <a:p>
            <a:pPr lvl="1"/>
            <a:r>
              <a:rPr lang="en-001" dirty="0"/>
              <a:t>Subtype polymorphism</a:t>
            </a:r>
          </a:p>
        </p:txBody>
      </p:sp>
      <p:pic>
        <p:nvPicPr>
          <p:cNvPr id="6" name="Picture 5" descr="A group of pyramids in the desert&#10;&#10;AI-generated content may be incorrect.">
            <a:extLst>
              <a:ext uri="{FF2B5EF4-FFF2-40B4-BE49-F238E27FC236}">
                <a16:creationId xmlns:a16="http://schemas.microsoft.com/office/drawing/2014/main" id="{CA0B8874-415D-6F69-1C7C-030CC51D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39432" t="348" r="21375" b="-348"/>
          <a:stretch/>
        </p:blipFill>
        <p:spPr>
          <a:xfrm>
            <a:off x="7478973" y="0"/>
            <a:ext cx="47130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2DDB11-E643-4552-4623-F5F7CBEC6E25}"/>
              </a:ext>
            </a:extLst>
          </p:cNvPr>
          <p:cNvSpPr txBox="1"/>
          <p:nvPr/>
        </p:nvSpPr>
        <p:spPr>
          <a:xfrm>
            <a:off x="0" y="6581001"/>
            <a:ext cx="747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"The Pyramids" by Bruno Girin is licensed under CC BY-SA 2.0 / Cropped,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8629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0E4CD-93B5-A273-4121-9442B2C6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365126"/>
            <a:ext cx="3848668" cy="1968642"/>
          </a:xfrm>
        </p:spPr>
        <p:txBody>
          <a:bodyPr>
            <a:normAutofit/>
          </a:bodyPr>
          <a:lstStyle/>
          <a:p>
            <a:r>
              <a:rPr lang="en-001" sz="3200" b="1" dirty="0">
                <a:solidFill>
                  <a:srgbClr val="FFFF00"/>
                </a:solidFill>
              </a:rPr>
              <a:t>Is-A</a:t>
            </a:r>
            <a:r>
              <a:rPr lang="en-001" sz="3200" dirty="0"/>
              <a:t> Example:</a:t>
            </a:r>
            <a:br>
              <a:rPr lang="en-001" sz="3200" dirty="0"/>
            </a:br>
            <a:r>
              <a:rPr lang="en-001" dirty="0"/>
              <a:t>Different Kinds of Payments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7E56AD-E370-5893-4356-FB41A30C2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3128" y="467106"/>
            <a:ext cx="9331452" cy="59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6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245D3-A841-3A32-8355-82FED7146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E52C3-2D08-1DAD-AFD1-97CE9085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365126"/>
            <a:ext cx="3848668" cy="1968642"/>
          </a:xfrm>
        </p:spPr>
        <p:txBody>
          <a:bodyPr>
            <a:normAutofit/>
          </a:bodyPr>
          <a:lstStyle/>
          <a:p>
            <a:r>
              <a:rPr lang="en-001" sz="3200" b="1" dirty="0">
                <a:solidFill>
                  <a:srgbClr val="FFFF00"/>
                </a:solidFill>
              </a:rPr>
              <a:t>Is-A</a:t>
            </a:r>
            <a:r>
              <a:rPr lang="en-001" sz="3200" dirty="0"/>
              <a:t> Example:</a:t>
            </a:r>
            <a:br>
              <a:rPr lang="en-001" sz="3200" dirty="0"/>
            </a:br>
            <a:r>
              <a:rPr lang="en-001" dirty="0"/>
              <a:t>Different Kinds of Payments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4B04BF-57A4-F2FD-8EE8-21FFA680B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3128" y="467106"/>
            <a:ext cx="9331452" cy="5923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310FBA-3AFD-54FA-C281-329B58F3A725}"/>
              </a:ext>
            </a:extLst>
          </p:cNvPr>
          <p:cNvSpPr txBox="1"/>
          <p:nvPr/>
        </p:nvSpPr>
        <p:spPr>
          <a:xfrm>
            <a:off x="4496472" y="2511186"/>
            <a:ext cx="570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Some attributes are the same for all types of payments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7AEF50D-1AE6-16FB-F910-23E75F6D9CF5}"/>
              </a:ext>
            </a:extLst>
          </p:cNvPr>
          <p:cNvSpPr/>
          <p:nvPr/>
        </p:nvSpPr>
        <p:spPr>
          <a:xfrm>
            <a:off x="2839806" y="5441415"/>
            <a:ext cx="2513029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AAA9742-44DB-6C4C-0BF0-64E9401E478A}"/>
              </a:ext>
            </a:extLst>
          </p:cNvPr>
          <p:cNvSpPr/>
          <p:nvPr/>
        </p:nvSpPr>
        <p:spPr>
          <a:xfrm>
            <a:off x="5868970" y="4936269"/>
            <a:ext cx="2894886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15A4B87-3721-F526-C7EC-A9BCAFC8CA5B}"/>
              </a:ext>
            </a:extLst>
          </p:cNvPr>
          <p:cNvSpPr/>
          <p:nvPr/>
        </p:nvSpPr>
        <p:spPr>
          <a:xfrm>
            <a:off x="9280275" y="5318406"/>
            <a:ext cx="2513029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8540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47C4B-9A3A-C001-2A9C-35798F62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89FC-FEE3-4545-6A58-811D32F5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365126"/>
            <a:ext cx="3848668" cy="1968642"/>
          </a:xfrm>
        </p:spPr>
        <p:txBody>
          <a:bodyPr>
            <a:normAutofit/>
          </a:bodyPr>
          <a:lstStyle/>
          <a:p>
            <a:r>
              <a:rPr lang="en-001" sz="3200" b="1" dirty="0">
                <a:solidFill>
                  <a:srgbClr val="FFFF00"/>
                </a:solidFill>
              </a:rPr>
              <a:t>Is-A</a:t>
            </a:r>
            <a:r>
              <a:rPr lang="en-001" sz="3200" dirty="0"/>
              <a:t> Example:</a:t>
            </a:r>
            <a:br>
              <a:rPr lang="en-001" sz="3200" dirty="0"/>
            </a:br>
            <a:r>
              <a:rPr lang="en-001" dirty="0"/>
              <a:t>Different Kinds of Payments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7B1ACC-66D3-BC35-37D5-026E104F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3128" y="467106"/>
            <a:ext cx="9331452" cy="5923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3A878-EED9-3DF6-8DD0-DB6CD27A62C3}"/>
              </a:ext>
            </a:extLst>
          </p:cNvPr>
          <p:cNvSpPr txBox="1"/>
          <p:nvPr/>
        </p:nvSpPr>
        <p:spPr>
          <a:xfrm>
            <a:off x="4496472" y="2511186"/>
            <a:ext cx="570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Some attributes are unique to different types of payments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647857-43C4-809F-E277-9BB415C1FFFE}"/>
              </a:ext>
            </a:extLst>
          </p:cNvPr>
          <p:cNvSpPr/>
          <p:nvPr/>
        </p:nvSpPr>
        <p:spPr>
          <a:xfrm>
            <a:off x="5868970" y="5275311"/>
            <a:ext cx="2894886" cy="991925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CE358D-3D46-3E37-2E9D-B24FCEF0792B}"/>
              </a:ext>
            </a:extLst>
          </p:cNvPr>
          <p:cNvSpPr/>
          <p:nvPr/>
        </p:nvSpPr>
        <p:spPr>
          <a:xfrm>
            <a:off x="9280275" y="5636901"/>
            <a:ext cx="2513029" cy="270740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7041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AC3A6-BE63-8826-888F-65D823F5E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3696-A94A-E3BF-6D91-77D06799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365126"/>
            <a:ext cx="3848668" cy="1968642"/>
          </a:xfrm>
        </p:spPr>
        <p:txBody>
          <a:bodyPr>
            <a:normAutofit/>
          </a:bodyPr>
          <a:lstStyle/>
          <a:p>
            <a:r>
              <a:rPr lang="en-001" sz="3200" dirty="0"/>
              <a:t>Solution?</a:t>
            </a:r>
            <a:br>
              <a:rPr lang="en-001" sz="3200" dirty="0"/>
            </a:br>
            <a:r>
              <a:rPr lang="en-001" dirty="0"/>
              <a:t>Associaton with Each Type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D4016AD-D0F1-A1F1-6C06-85F67B1E6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74961" y="460658"/>
            <a:ext cx="9332511" cy="5924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0A27B5-AB1C-3CF5-78D4-02AB9C6EFC3B}"/>
              </a:ext>
            </a:extLst>
          </p:cNvPr>
          <p:cNvGrpSpPr/>
          <p:nvPr/>
        </p:nvGrpSpPr>
        <p:grpSpPr>
          <a:xfrm>
            <a:off x="545911" y="2538482"/>
            <a:ext cx="11328798" cy="2483223"/>
            <a:chOff x="545911" y="2538482"/>
            <a:chExt cx="11328798" cy="24832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6C9AC3-FF56-DD68-B458-F2ADED7BA6AF}"/>
                </a:ext>
              </a:extLst>
            </p:cNvPr>
            <p:cNvSpPr txBox="1"/>
            <p:nvPr/>
          </p:nvSpPr>
          <p:spPr>
            <a:xfrm>
              <a:off x="545911" y="2538482"/>
              <a:ext cx="38486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001" sz="3200" dirty="0">
                  <a:solidFill>
                    <a:srgbClr val="FF40FF"/>
                  </a:solidFill>
                </a:rPr>
                <a:t>Not ideal 👎</a:t>
              </a:r>
              <a:br>
                <a:rPr lang="en-001" sz="3200" dirty="0">
                  <a:solidFill>
                    <a:srgbClr val="FF40FF"/>
                  </a:solidFill>
                </a:rPr>
              </a:br>
              <a:r>
                <a:rPr lang="en-001" sz="3200" dirty="0">
                  <a:solidFill>
                    <a:srgbClr val="FF40FF"/>
                  </a:solidFill>
                </a:rPr>
                <a:t>Multiple collections to search/manage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FEFE24BE-75F3-BBF6-37BC-3A0F5B5EDAEA}"/>
                </a:ext>
              </a:extLst>
            </p:cNvPr>
            <p:cNvSpPr/>
            <p:nvPr/>
          </p:nvSpPr>
          <p:spPr>
            <a:xfrm>
              <a:off x="2674961" y="4557010"/>
              <a:ext cx="1528549" cy="464695"/>
            </a:xfrm>
            <a:prstGeom prst="round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3AFD5C3-B809-EC16-04CE-B6792C9DB474}"/>
                </a:ext>
              </a:extLst>
            </p:cNvPr>
            <p:cNvSpPr/>
            <p:nvPr/>
          </p:nvSpPr>
          <p:spPr>
            <a:xfrm>
              <a:off x="4995080" y="4092315"/>
              <a:ext cx="2095268" cy="464695"/>
            </a:xfrm>
            <a:prstGeom prst="round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91E1086-A90A-4060-950A-088C36076A9C}"/>
                </a:ext>
              </a:extLst>
            </p:cNvPr>
            <p:cNvSpPr/>
            <p:nvPr/>
          </p:nvSpPr>
          <p:spPr>
            <a:xfrm>
              <a:off x="10178321" y="4432091"/>
              <a:ext cx="1696388" cy="464695"/>
            </a:xfrm>
            <a:prstGeom prst="roundRect">
              <a:avLst/>
            </a:prstGeom>
            <a:noFill/>
            <a:ln w="5715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</p:grpSp>
    </p:spTree>
    <p:extLst>
      <p:ext uri="{BB962C8B-B14F-4D97-AF65-F5344CB8AC3E}">
        <p14:creationId xmlns:p14="http://schemas.microsoft.com/office/powerpoint/2010/main" val="4270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8B83-5D05-CA4F-4D1C-B7EB11D68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CF04-C6B8-E6CC-E143-E269D141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1" y="365126"/>
            <a:ext cx="4612943" cy="1286253"/>
          </a:xfrm>
        </p:spPr>
        <p:txBody>
          <a:bodyPr>
            <a:normAutofit/>
          </a:bodyPr>
          <a:lstStyle/>
          <a:p>
            <a:r>
              <a:rPr lang="en-001" sz="3200" dirty="0"/>
              <a:t>Key Issue:</a:t>
            </a:r>
            <a:br>
              <a:rPr lang="en-001" sz="3200" dirty="0"/>
            </a:br>
            <a:r>
              <a:rPr lang="en-001" dirty="0"/>
              <a:t>Each </a:t>
            </a:r>
            <a:r>
              <a:rPr lang="en-001" b="1" dirty="0">
                <a:solidFill>
                  <a:srgbClr val="FFFF00"/>
                </a:solidFill>
              </a:rPr>
              <a:t>is-a</a:t>
            </a:r>
            <a:r>
              <a:rPr lang="en-001" dirty="0"/>
              <a:t> Payment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6CC3242-700E-FE34-56BE-613E082D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3128" y="467106"/>
            <a:ext cx="9331452" cy="5923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B7F78E-6175-3CD5-6137-3570BCCF3601}"/>
              </a:ext>
            </a:extLst>
          </p:cNvPr>
          <p:cNvSpPr txBox="1"/>
          <p:nvPr/>
        </p:nvSpPr>
        <p:spPr>
          <a:xfrm>
            <a:off x="4496473" y="2379078"/>
            <a:ext cx="534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</a:rPr>
              <a:t>We want one unified collection of payments</a:t>
            </a:r>
            <a:endParaRPr lang="en-001" sz="3200" dirty="0">
              <a:solidFill>
                <a:srgbClr val="FF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DD20B-14F9-50F3-45C8-E9C409BF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/>
              <a:t>Solution:</a:t>
            </a:r>
            <a:br>
              <a:rPr lang="en-001" sz="3200" dirty="0"/>
            </a:br>
            <a:r>
              <a:rPr lang="en-001" dirty="0"/>
              <a:t>Pull Out Common Features into </a:t>
            </a:r>
            <a:r>
              <a:rPr lang="en-001" b="1" dirty="0">
                <a:solidFill>
                  <a:srgbClr val="FFFF00"/>
                </a:solidFill>
              </a:rPr>
              <a:t>Base Class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A2AE90D-6D47-4B07-BC1C-7B4A1D94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AKA </a:t>
            </a:r>
            <a:r>
              <a:rPr lang="en-001" b="1" dirty="0">
                <a:solidFill>
                  <a:srgbClr val="FFFF00"/>
                </a:solidFill>
              </a:rPr>
              <a:t>Superclass</a:t>
            </a:r>
          </a:p>
          <a:p>
            <a:pPr>
              <a:buClr>
                <a:schemeClr val="tx1"/>
              </a:buClr>
            </a:pPr>
            <a:r>
              <a:rPr lang="en-001" b="1" dirty="0">
                <a:solidFill>
                  <a:srgbClr val="FFFF00"/>
                </a:solidFill>
              </a:rPr>
              <a:t>Subclasses</a:t>
            </a:r>
            <a:r>
              <a:rPr lang="en-001" dirty="0"/>
              <a:t> </a:t>
            </a:r>
            <a:r>
              <a:rPr lang="en-001" b="1" dirty="0">
                <a:solidFill>
                  <a:srgbClr val="FFFF00"/>
                </a:solidFill>
              </a:rPr>
              <a:t>inherit</a:t>
            </a:r>
            <a:r>
              <a:rPr lang="en-001" dirty="0"/>
              <a:t> from base class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1F25A0E-8E2F-A0A0-E286-6B54E27DA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6530"/>
          <a:stretch/>
        </p:blipFill>
        <p:spPr>
          <a:xfrm>
            <a:off x="1430274" y="3355713"/>
            <a:ext cx="9331452" cy="198266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3FA9B8D-059F-7DE9-4C5C-C966754011D4}"/>
              </a:ext>
            </a:extLst>
          </p:cNvPr>
          <p:cNvSpPr/>
          <p:nvPr/>
        </p:nvSpPr>
        <p:spPr>
          <a:xfrm>
            <a:off x="1637731" y="4380928"/>
            <a:ext cx="2429302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561748F-3A78-ACF3-8285-DEF5C2D1397B}"/>
              </a:ext>
            </a:extLst>
          </p:cNvPr>
          <p:cNvSpPr/>
          <p:nvPr/>
        </p:nvSpPr>
        <p:spPr>
          <a:xfrm>
            <a:off x="4642512" y="3883020"/>
            <a:ext cx="2835790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3A72DD0-7E35-A1ED-0A46-F34FE86BD3A6}"/>
              </a:ext>
            </a:extLst>
          </p:cNvPr>
          <p:cNvSpPr/>
          <p:nvPr/>
        </p:nvSpPr>
        <p:spPr>
          <a:xfrm>
            <a:off x="8070376" y="4251508"/>
            <a:ext cx="2429302" cy="382137"/>
          </a:xfrm>
          <a:prstGeom prst="roundRect">
            <a:avLst/>
          </a:prstGeom>
          <a:solidFill>
            <a:srgbClr val="FF4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88327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C1B9-B902-252A-F17C-F4D35021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Abstract Base Class </a:t>
            </a:r>
            <a:r>
              <a:rPr lang="en-001" dirty="0">
                <a:latin typeface="Courier New" panose="02070309020205020404" pitchFamily="49" charset="0"/>
                <a:cs typeface="Courier New" panose="02070309020205020404" pitchFamily="49" charset="0"/>
              </a:rPr>
              <a:t>Payment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B2DE51D-BAA0-C00A-848E-152D85D59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66448"/>
            <a:ext cx="10515600" cy="2110514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b="1" dirty="0">
                <a:solidFill>
                  <a:srgbClr val="FFFF00"/>
                </a:solidFill>
              </a:rPr>
              <a:t>Abstract</a:t>
            </a:r>
            <a:r>
              <a:rPr lang="en-US" sz="2800" dirty="0"/>
              <a:t> implies we never have just a </a:t>
            </a:r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Payment</a:t>
            </a:r>
            <a:r>
              <a:rPr lang="en-US" sz="2800" dirty="0"/>
              <a:t> object</a:t>
            </a:r>
          </a:p>
          <a:p>
            <a:pPr lvl="1"/>
            <a:r>
              <a:rPr lang="en-US" dirty="0"/>
              <a:t>Never instantiate </a:t>
            </a:r>
            <a:r>
              <a:rPr lang="en-US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Payment</a:t>
            </a:r>
            <a:endParaRPr lang="en-001" dirty="0"/>
          </a:p>
          <a:p>
            <a:pPr marL="0" indent="0">
              <a:buNone/>
            </a:pPr>
            <a:endParaRPr lang="en-001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83736B-7219-5AFB-6173-872951C47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0340" y="1891932"/>
            <a:ext cx="4351319" cy="16240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A9CBDEE-EFD8-C12E-7823-D6F77FFAEE22}"/>
              </a:ext>
            </a:extLst>
          </p:cNvPr>
          <p:cNvGrpSpPr/>
          <p:nvPr/>
        </p:nvGrpSpPr>
        <p:grpSpPr>
          <a:xfrm>
            <a:off x="8087414" y="2123945"/>
            <a:ext cx="3608720" cy="954107"/>
            <a:chOff x="8087414" y="2123945"/>
            <a:chExt cx="3608720" cy="9541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141969-1E74-DD59-3B4E-D5C74E93A59D}"/>
                </a:ext>
              </a:extLst>
            </p:cNvPr>
            <p:cNvSpPr txBox="1"/>
            <p:nvPr/>
          </p:nvSpPr>
          <p:spPr>
            <a:xfrm>
              <a:off x="8954050" y="2123945"/>
              <a:ext cx="274208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40FF"/>
                  </a:solidFill>
                </a:rPr>
                <a:t>Italics denote abstract</a:t>
              </a:r>
              <a:endParaRPr lang="en-001" sz="2800" dirty="0">
                <a:solidFill>
                  <a:srgbClr val="FF40FF"/>
                </a:solidFill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597C20-72E1-A731-0C82-6B8785573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87414" y="2378089"/>
              <a:ext cx="866633" cy="0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4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10046</TotalTime>
  <Words>560</Words>
  <Application>Microsoft Macintosh PowerPoint</Application>
  <PresentationFormat>Widescreen</PresentationFormat>
  <Paragraphs>76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Courier New</vt:lpstr>
      <vt:lpstr>Office Theme</vt:lpstr>
      <vt:lpstr>Model Generalization and Inheritance</vt:lpstr>
      <vt:lpstr>Recall: Associations to Capture “Has-A” Relationships</vt:lpstr>
      <vt:lpstr>Is-A Example: Different Kinds of Payments</vt:lpstr>
      <vt:lpstr>Is-A Example: Different Kinds of Payments</vt:lpstr>
      <vt:lpstr>Is-A Example: Different Kinds of Payments</vt:lpstr>
      <vt:lpstr>Solution? Associaton with Each Type</vt:lpstr>
      <vt:lpstr>Key Issue: Each is-a Payment</vt:lpstr>
      <vt:lpstr>Solution: Pull Out Common Features into Base Class</vt:lpstr>
      <vt:lpstr>Abstract Base Class Payment</vt:lpstr>
      <vt:lpstr>Inheritance Relationship</vt:lpstr>
      <vt:lpstr>Inheritance Relationship</vt:lpstr>
      <vt:lpstr>Example Subclass Objects</vt:lpstr>
      <vt:lpstr>Inheritance Relationship</vt:lpstr>
      <vt:lpstr>The Is-A Rule</vt:lpstr>
      <vt:lpstr>Final Design: User Has Many Payments</vt:lpstr>
      <vt:lpstr>Example Instantiation</vt:lpstr>
      <vt:lpstr>Example Instantiation</vt:lpstr>
      <vt:lpstr>Example Instantiation</vt:lpstr>
      <vt:lpstr>PowerPoint Presentation</vt:lpstr>
      <vt:lpstr>Polymorphic Association</vt:lpstr>
      <vt:lpstr>Bad News: Rails Model Support Limited</vt:lpstr>
      <vt:lpstr>Advise for Student Projects: Combine All Base/Subclasses into One Class</vt:lpstr>
      <vt:lpstr>Example Objects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27</cp:revision>
  <dcterms:created xsi:type="dcterms:W3CDTF">2025-03-29T19:45:51Z</dcterms:created>
  <dcterms:modified xsi:type="dcterms:W3CDTF">2025-04-23T17:29:59Z</dcterms:modified>
</cp:coreProperties>
</file>