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8" r:id="rId22"/>
    <p:sldId id="279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3"/>
  </p:normalViewPr>
  <p:slideViewPr>
    <p:cSldViewPr snapToGrid="0">
      <p:cViewPr varScale="1">
        <p:scale>
          <a:sx n="94" d="100"/>
          <a:sy n="94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3AED-5287-4C46-AC99-68E7575C7A8E}" type="datetimeFigureOut">
              <a:rPr lang="en-001" smtClean="0"/>
              <a:t>12/02/2025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D455-EB47-734B-975F-E9919F469EBA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642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“Hard Drive” by Parker Miles Blohm is licensed under CC BY-NC 2.0 / Cropped from original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/p/ar4nLn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3D455-EB47-734B-975F-E9919F469EBA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520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9317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492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9920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722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243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840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3126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790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7791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68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746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EF40460-B729-4641-BB6D-8CE861279C77}" type="datetimeFigureOut">
              <a:rPr lang="en-001" smtClean="0"/>
              <a:t>11/02/2025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975BFDF-797C-3E4E-B0A4-DE1D5177BB4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06550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31276-6C44-12D4-8A23-5741E730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54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rgbClr val="FF0066"/>
                </a:solidFill>
              </a:rPr>
              <a:t>Databases and the MVC Model</a:t>
            </a:r>
            <a:endParaRPr lang="en-001" sz="60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C66F685-84AF-079A-DD01-195A22677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 b="29612"/>
          <a:stretch/>
        </p:blipFill>
        <p:spPr bwMode="auto">
          <a:xfrm>
            <a:off x="0" y="0"/>
            <a:ext cx="12192000" cy="492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B4E64-49B3-AC4E-B4C3-1ABAB211F1DB}"/>
              </a:ext>
            </a:extLst>
          </p:cNvPr>
          <p:cNvSpPr txBox="1"/>
          <p:nvPr/>
        </p:nvSpPr>
        <p:spPr>
          <a:xfrm>
            <a:off x="5798634" y="6581001"/>
            <a:ext cx="639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“Hard Drive” by Parker Miles Blohm is licensed under CC BY-NC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429188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F9F6-C965-C696-010B-09D6AE5D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Two key aspects of a DBMS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7715-FC22-E1E3-301B-DEF2C2AA3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 dirty="0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 dirty="0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F1CFE-DFD6-B9D6-CFE3-98FC4B65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3763"/>
            <a:ext cx="1219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and used by Rails</a:t>
            </a:r>
          </a:p>
        </p:txBody>
      </p:sp>
    </p:spTree>
    <p:extLst>
      <p:ext uri="{BB962C8B-B14F-4D97-AF65-F5344CB8AC3E}">
        <p14:creationId xmlns:p14="http://schemas.microsoft.com/office/powerpoint/2010/main" val="40112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3180-A1DB-6DE3-7CA4-5A1B5946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Relational Model Concepts</a:t>
            </a:r>
            <a:endParaRPr lang="en-00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63B78EE-EA5C-31C6-B053-EE047D10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236" y="658177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10BD158-3B88-258B-179C-A519059F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1690688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9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6E7E-1B00-BEE9-B046-BE7E66B4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 Tables</a:t>
            </a:r>
            <a:endParaRPr lang="en-00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193D17-3BE7-FF50-861F-E58E430C2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96830"/>
              </p:ext>
            </p:extLst>
          </p:nvPr>
        </p:nvGraphicFramePr>
        <p:xfrm>
          <a:off x="3048000" y="246254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CC8A57-0C16-B630-EE6F-0C4000C8B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72888"/>
              </p:ext>
            </p:extLst>
          </p:nvPr>
        </p:nvGraphicFramePr>
        <p:xfrm>
          <a:off x="4589463" y="4627895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1CB8B8FC-CD8E-0509-1453-DC7A45C6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00582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DE0606D-69A7-C8DC-C011-D513146A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4165932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  <p:extLst>
      <p:ext uri="{BB962C8B-B14F-4D97-AF65-F5344CB8AC3E}">
        <p14:creationId xmlns:p14="http://schemas.microsoft.com/office/powerpoint/2010/main" val="215012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89C9-647F-B343-1CB5-0BD8B55D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Apps Use DBs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0CDC-0B91-FCA3-F72E-D346C823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35DF4DEB-496B-0460-C5CB-2902F62F712E}"/>
              </a:ext>
            </a:extLst>
          </p:cNvPr>
          <p:cNvGrpSpPr>
            <a:grpSpLocks/>
          </p:cNvGrpSpPr>
          <p:nvPr/>
        </p:nvGrpSpPr>
        <p:grpSpPr bwMode="auto">
          <a:xfrm>
            <a:off x="8515374" y="5728494"/>
            <a:ext cx="1639887" cy="627062"/>
            <a:chOff x="3402013" y="3846513"/>
            <a:chExt cx="1639887" cy="62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B638E4-1D74-9739-5E9C-7AFB921DE726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DF00C5-094A-2EAD-E339-6F061A25FD8E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045F0B-A984-F1AF-B6E4-846453614F4C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C049AF42-E6AA-C236-4A0A-F84E01EF3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7555E7D-BA2B-EA40-0196-23C0D92EA2B0}"/>
              </a:ext>
            </a:extLst>
          </p:cNvPr>
          <p:cNvGrpSpPr>
            <a:grpSpLocks/>
          </p:cNvGrpSpPr>
          <p:nvPr/>
        </p:nvGrpSpPr>
        <p:grpSpPr bwMode="auto">
          <a:xfrm>
            <a:off x="8680474" y="2747169"/>
            <a:ext cx="1223962" cy="628650"/>
            <a:chOff x="6920301" y="1979160"/>
            <a:chExt cx="1223963" cy="62865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3F18695B-7A86-BB5B-47D7-9176BF1B99D7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E201C507-5120-06E0-6132-64F6FCD0B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E78CD-0775-9A7A-FB15-BB45F77A4D39}"/>
              </a:ext>
            </a:extLst>
          </p:cNvPr>
          <p:cNvCxnSpPr/>
          <p:nvPr/>
        </p:nvCxnSpPr>
        <p:spPr bwMode="auto">
          <a:xfrm flipV="1">
            <a:off x="9332936" y="3398044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7DDB47D-0392-1435-DBE2-A5DDF61EE97B}"/>
              </a:ext>
            </a:extLst>
          </p:cNvPr>
          <p:cNvGrpSpPr>
            <a:grpSpLocks/>
          </p:cNvGrpSpPr>
          <p:nvPr/>
        </p:nvGrpSpPr>
        <p:grpSpPr bwMode="auto">
          <a:xfrm>
            <a:off x="8566174" y="634206"/>
            <a:ext cx="1527175" cy="2112963"/>
            <a:chOff x="6806302" y="650138"/>
            <a:chExt cx="1527175" cy="2113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7FF837-8135-432E-51B0-765379BEEC13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CF99892E-8ED2-77E4-A230-A3B1F2C41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8313EB0-70A8-5BC3-0BE4-323EA8532CC4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38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41E52-1B0D-D461-FEF2-05FB488D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CRUD-to-SQL Mapping</a:t>
            </a:r>
            <a:endParaRPr lang="en-00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0981EDF-1143-B661-57E1-310B4FEAC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462158"/>
              </p:ext>
            </p:extLst>
          </p:nvPr>
        </p:nvGraphicFramePr>
        <p:xfrm>
          <a:off x="2855912" y="2133600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40BF590B-7855-F0B0-EEDB-17F639D3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429C-4792-63B1-E9BD-597D36D3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 SELECT Queries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FEA83-A150-386D-EBCE-36CDAD6F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2775"/>
            <a:ext cx="10515600" cy="2747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4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4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4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 '</a:t>
            </a:r>
            <a:r>
              <a:rPr lang="en-US" altLang="ja-JP" sz="24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4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400" b="1" dirty="0">
                <a:latin typeface="Courier" charset="0"/>
                <a:ea typeface="ＭＳ Ｐゴシック" charset="-128"/>
              </a:rPr>
            </a:br>
            <a:r>
              <a:rPr lang="en-US" altLang="ja-JP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4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4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ja-JP" sz="24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ASC</a:t>
            </a:r>
            <a:endParaRPr lang="en-US" altLang="en-US" sz="2400" b="1" dirty="0">
              <a:solidFill>
                <a:srgbClr val="00FFFF"/>
              </a:solidFill>
              <a:latin typeface="Courier" charset="0"/>
              <a:ea typeface="ＭＳ Ｐゴシック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7A94EF-3062-84B2-6FD7-19657DAE4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23961"/>
              </p:ext>
            </p:extLst>
          </p:nvPr>
        </p:nvGraphicFramePr>
        <p:xfrm>
          <a:off x="3048000" y="203551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0ECEC534-CBCD-5D45-D93C-9BF32FCC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73553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5B3BF9D-FD65-A02A-90C4-5F3FBDDB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219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8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4655-4024-479F-34F9-37B35668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E4C9E3-D820-2B17-61CE-F573B72E4371}"/>
              </a:ext>
            </a:extLst>
          </p:cNvPr>
          <p:cNvSpPr/>
          <p:nvPr/>
        </p:nvSpPr>
        <p:spPr>
          <a:xfrm>
            <a:off x="-1" y="2308941"/>
            <a:ext cx="6469039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A09C2-0334-2D4E-24AB-1961868B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7937" cy="1325563"/>
          </a:xfrm>
        </p:spPr>
        <p:txBody>
          <a:bodyPr/>
          <a:lstStyle/>
          <a:p>
            <a:r>
              <a:rPr lang="en-00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8897-79CA-9EFC-51C4-7B78FC20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7937" cy="4351338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717C389E-70C8-B322-7A46-E55A16EA6FB9}"/>
              </a:ext>
            </a:extLst>
          </p:cNvPr>
          <p:cNvGrpSpPr>
            <a:grpSpLocks/>
          </p:cNvGrpSpPr>
          <p:nvPr/>
        </p:nvGrpSpPr>
        <p:grpSpPr bwMode="auto">
          <a:xfrm>
            <a:off x="8515374" y="5728494"/>
            <a:ext cx="1639887" cy="627062"/>
            <a:chOff x="3402013" y="3846513"/>
            <a:chExt cx="1639887" cy="62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407672-126C-66F1-D6AE-1E1C5B504EEA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A5F389-1382-5835-D352-34476AABB78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CFC35D-BA3E-3F90-1FD7-BC16EA056EF5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ED78BAF8-2EBD-5525-F6BE-139817A53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4C0294D-1A92-B544-8093-CFC3C9AFE109}"/>
              </a:ext>
            </a:extLst>
          </p:cNvPr>
          <p:cNvGrpSpPr>
            <a:grpSpLocks/>
          </p:cNvGrpSpPr>
          <p:nvPr/>
        </p:nvGrpSpPr>
        <p:grpSpPr bwMode="auto">
          <a:xfrm>
            <a:off x="8680474" y="2747169"/>
            <a:ext cx="1223962" cy="628650"/>
            <a:chOff x="6920301" y="1979160"/>
            <a:chExt cx="1223963" cy="62865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0B22D9C-E182-96EA-F2ED-0D7854AAC9F9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6E593AAE-AF83-38FA-597E-B7EA5E4AE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64FC46-E789-2240-6D77-C8C3A9F40ACE}"/>
              </a:ext>
            </a:extLst>
          </p:cNvPr>
          <p:cNvCxnSpPr/>
          <p:nvPr/>
        </p:nvCxnSpPr>
        <p:spPr bwMode="auto">
          <a:xfrm flipV="1">
            <a:off x="9332936" y="3398044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45">
            <a:extLst>
              <a:ext uri="{FF2B5EF4-FFF2-40B4-BE49-F238E27FC236}">
                <a16:creationId xmlns:a16="http://schemas.microsoft.com/office/drawing/2014/main" id="{9D805EE7-4F3D-44B5-166C-75E8E6201A8F}"/>
              </a:ext>
            </a:extLst>
          </p:cNvPr>
          <p:cNvGrpSpPr>
            <a:grpSpLocks/>
          </p:cNvGrpSpPr>
          <p:nvPr/>
        </p:nvGrpSpPr>
        <p:grpSpPr bwMode="auto">
          <a:xfrm>
            <a:off x="8566174" y="634206"/>
            <a:ext cx="1527175" cy="2112963"/>
            <a:chOff x="6806302" y="650138"/>
            <a:chExt cx="1527175" cy="2113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659882-B25E-78A7-F852-132DDD0AD4B8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615AC27F-0A06-30EA-BDBB-8DBA24E33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54B4F4-22A7-339E-084E-57AC9A602384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7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94D5-B754-B3AB-D9E1-A42A7507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Rails Object-Relational Mapping (ORM)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010-3D99-CB91-0CAB-6C231FEB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You make object-oriented classes</a:t>
            </a:r>
          </a:p>
          <a:p>
            <a:r>
              <a:rPr lang="en-US" altLang="en-US" dirty="0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A28B0ED2-4236-BB3B-8285-3D2ACB30FB83}"/>
              </a:ext>
            </a:extLst>
          </p:cNvPr>
          <p:cNvGrpSpPr>
            <a:grpSpLocks/>
          </p:cNvGrpSpPr>
          <p:nvPr/>
        </p:nvGrpSpPr>
        <p:grpSpPr bwMode="auto">
          <a:xfrm>
            <a:off x="8516701" y="5120256"/>
            <a:ext cx="1639887" cy="627062"/>
            <a:chOff x="3402013" y="3846513"/>
            <a:chExt cx="1639887" cy="62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F30F8-6271-8611-2172-F7A8F6906BC9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2B1585-6599-EDF2-8065-D550B323CA3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F01AB3-BD0C-6632-0D90-242A03963BA0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0B3F48ED-BD85-E0ED-6933-221D9EEE5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9A2BEA7-77ED-056F-1731-CAA3522FAC1C}"/>
              </a:ext>
            </a:extLst>
          </p:cNvPr>
          <p:cNvGrpSpPr>
            <a:grpSpLocks/>
          </p:cNvGrpSpPr>
          <p:nvPr/>
        </p:nvGrpSpPr>
        <p:grpSpPr bwMode="auto">
          <a:xfrm>
            <a:off x="8681801" y="2138931"/>
            <a:ext cx="1223962" cy="628650"/>
            <a:chOff x="6920301" y="1979160"/>
            <a:chExt cx="1223963" cy="62865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76DFC0FD-C906-BBA2-C628-17292BC88A30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92181582-D9A6-A8CF-EED1-7F6CADC7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DE43BF-43FA-EC9F-2E13-22D4F4BCABB0}"/>
              </a:ext>
            </a:extLst>
          </p:cNvPr>
          <p:cNvCxnSpPr/>
          <p:nvPr/>
        </p:nvCxnSpPr>
        <p:spPr bwMode="auto">
          <a:xfrm flipV="1">
            <a:off x="9334263" y="2789806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3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ED7F-802D-0D31-D23D-3DF20478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Quick Intro to UML Class Diagrams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B63A-D0C8-8F05-1088-4060253B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493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F6B0AB07-2330-B656-DE70-6D6AB03A6C39}"/>
              </a:ext>
            </a:extLst>
          </p:cNvPr>
          <p:cNvGrpSpPr>
            <a:grpSpLocks/>
          </p:cNvGrpSpPr>
          <p:nvPr/>
        </p:nvGrpSpPr>
        <p:grpSpPr bwMode="auto">
          <a:xfrm>
            <a:off x="4547393" y="4629055"/>
            <a:ext cx="1993900" cy="1295400"/>
            <a:chOff x="3194997" y="2710955"/>
            <a:chExt cx="1992854" cy="1294969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5A517C9-7A11-EE24-C629-535BDB6C9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413C27A-60AB-427C-E1C8-CDE61F950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B7E5B6-BBE1-C888-9E00-8434AE218E59}"/>
              </a:ext>
            </a:extLst>
          </p:cNvPr>
          <p:cNvGrpSpPr>
            <a:grpSpLocks/>
          </p:cNvGrpSpPr>
          <p:nvPr/>
        </p:nvGrpSpPr>
        <p:grpSpPr bwMode="auto">
          <a:xfrm>
            <a:off x="2248693" y="3930555"/>
            <a:ext cx="7694613" cy="2119313"/>
            <a:chOff x="1276124" y="3225942"/>
            <a:chExt cx="7694341" cy="2119275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25D0C58B-8B3D-E3B3-7B1A-97C9C24D7052}"/>
                </a:ext>
              </a:extLst>
            </p:cNvPr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351BE79E-BAE9-F2C7-687C-270C75C5E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DF210676-982F-4977-B721-CF15495DA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9209D39-4A0D-6B42-F5BB-0A595DE0A491}"/>
                </a:ext>
              </a:extLst>
            </p:cNvPr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B3CD883A-E709-1948-EA0E-E59246F5E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0E1FFC-E1BE-FB9C-160E-F55A7ED5F161}"/>
                </a:ext>
              </a:extLst>
            </p:cNvPr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6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6760-F187-D957-7F85-858106BE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Classes Represent Sets of Possible Objects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CEBDD-9707-9D79-B50A-D01192A78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1795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Class Diagram: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2AAF0-6FF5-D9B5-3C5D-9F1AFF21C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1795"/>
          </a:xfrm>
        </p:spPr>
        <p:txBody>
          <a:bodyPr>
            <a:normAutofit lnSpcReduction="10000"/>
          </a:bodyPr>
          <a:lstStyle/>
          <a:p>
            <a:r>
              <a:rPr lang="en-US" altLang="en-US" u="sng" dirty="0">
                <a:ea typeface="ＭＳ Ｐゴシック" charset="-128"/>
              </a:rPr>
              <a:t>Object</a:t>
            </a:r>
            <a:r>
              <a:rPr lang="en-US" altLang="en-US" dirty="0">
                <a:ea typeface="ＭＳ Ｐゴシック" charset="-128"/>
              </a:rPr>
              <a:t> Diagram</a:t>
            </a:r>
            <a:r>
              <a:rPr lang="en-001" altLang="en-US" dirty="0">
                <a:ea typeface="ＭＳ Ｐゴシック" charset="-128"/>
              </a:rPr>
              <a:t>:</a:t>
            </a: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E8AC8D43-1516-A667-F312-70D7F09F0DDC}"/>
              </a:ext>
            </a:extLst>
          </p:cNvPr>
          <p:cNvGrpSpPr>
            <a:grpSpLocks/>
          </p:cNvGrpSpPr>
          <p:nvPr/>
        </p:nvGrpSpPr>
        <p:grpSpPr bwMode="auto">
          <a:xfrm>
            <a:off x="2055260" y="2968909"/>
            <a:ext cx="1993900" cy="1295400"/>
            <a:chOff x="3194997" y="2710955"/>
            <a:chExt cx="1992854" cy="1294969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ED73149-00E0-6F2E-50AE-272B8E86B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3B2229A0-A50D-B537-0CAF-61FC4F241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074AA9-23A1-414B-662D-333C6CD52744}"/>
              </a:ext>
            </a:extLst>
          </p:cNvPr>
          <p:cNvCxnSpPr/>
          <p:nvPr/>
        </p:nvCxnSpPr>
        <p:spPr>
          <a:xfrm>
            <a:off x="6069438" y="1468816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A0BCCE9-647D-BEB6-F4F1-B0898F84A3BB}"/>
              </a:ext>
            </a:extLst>
          </p:cNvPr>
          <p:cNvGrpSpPr>
            <a:grpSpLocks/>
          </p:cNvGrpSpPr>
          <p:nvPr/>
        </p:nvGrpSpPr>
        <p:grpSpPr bwMode="auto">
          <a:xfrm>
            <a:off x="8089717" y="2977248"/>
            <a:ext cx="2657475" cy="1293813"/>
            <a:chOff x="3194997" y="2710955"/>
            <a:chExt cx="1992853" cy="1294662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87ED8169-A09E-7F14-35D7-5FD7198C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79D0E75-16B7-318A-30FE-1959DDAFF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B8103273-DED0-249D-B6CA-82DF428A75B9}"/>
              </a:ext>
            </a:extLst>
          </p:cNvPr>
          <p:cNvGrpSpPr>
            <a:grpSpLocks/>
          </p:cNvGrpSpPr>
          <p:nvPr/>
        </p:nvGrpSpPr>
        <p:grpSpPr bwMode="auto">
          <a:xfrm>
            <a:off x="8089717" y="4950511"/>
            <a:ext cx="2657475" cy="1295400"/>
            <a:chOff x="3194997" y="2710955"/>
            <a:chExt cx="1992853" cy="1294662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E23F6036-556C-9689-E3C5-800013DEA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3C2088A-B64B-4C31-721E-FA29F6E53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6CAEB-9DDF-46B3-01C6-B4CB711105B1}"/>
              </a:ext>
            </a:extLst>
          </p:cNvPr>
          <p:cNvGrpSpPr>
            <a:grpSpLocks/>
          </p:cNvGrpSpPr>
          <p:nvPr/>
        </p:nvGrpSpPr>
        <p:grpSpPr bwMode="auto">
          <a:xfrm>
            <a:off x="7000692" y="2299386"/>
            <a:ext cx="3683000" cy="2524125"/>
            <a:chOff x="4519587" y="2195518"/>
            <a:chExt cx="3683649" cy="2523413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CD456737-F000-6DE2-3D63-CA88CE27F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4B7D5B4B-E15B-6E24-7AB6-F86B76E1A124}"/>
                </a:ext>
              </a:extLst>
            </p:cNvPr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AEBF769C-24CE-15E3-4424-7156D647E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87BD63-F093-DC51-F1EB-1F1599A1AA6D}"/>
                </a:ext>
              </a:extLst>
            </p:cNvPr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E60418E9-C976-998D-C5EA-9F691EA2E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0AE6487-2AB4-2440-701F-7DA9470D53F6}"/>
                </a:ext>
              </a:extLst>
            </p:cNvPr>
            <p:cNvCxnSpPr>
              <a:stCxn id="21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BF4B69-D3E1-8F07-58E5-BAEE3AD78D67}"/>
                </a:ext>
              </a:extLst>
            </p:cNvPr>
            <p:cNvCxnSpPr>
              <a:stCxn id="18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203A0A-A2EF-7177-205D-B210674B994A}"/>
                </a:ext>
              </a:extLst>
            </p:cNvPr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06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2DD2-6BE3-6418-20AB-78778331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55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How do we enable our Rails apps</a:t>
            </a:r>
            <a:br>
              <a:rPr lang="en-US" sz="4400" dirty="0"/>
            </a:br>
            <a:r>
              <a:rPr lang="en-US" sz="4400" dirty="0"/>
              <a:t>to </a:t>
            </a:r>
            <a:r>
              <a:rPr lang="en-US" sz="4400" dirty="0">
                <a:solidFill>
                  <a:srgbClr val="FFFF00"/>
                </a:solidFill>
              </a:rPr>
              <a:t>CRUD persistent data</a:t>
            </a:r>
            <a:r>
              <a:rPr lang="en-US" sz="4400" dirty="0"/>
              <a:t>?</a:t>
            </a:r>
            <a:endParaRPr lang="en-001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F576689-4685-AD82-DD29-3EF7DF35CF22}"/>
              </a:ext>
            </a:extLst>
          </p:cNvPr>
          <p:cNvSpPr/>
          <p:nvPr/>
        </p:nvSpPr>
        <p:spPr>
          <a:xfrm>
            <a:off x="4271029" y="4172616"/>
            <a:ext cx="5438275" cy="836624"/>
          </a:xfrm>
          <a:prstGeom prst="wedgeRoundRectCallout">
            <a:avLst>
              <a:gd name="adj1" fmla="val -36872"/>
              <a:gd name="adj2" fmla="val -129362"/>
              <a:gd name="adj3" fmla="val 16667"/>
            </a:avLst>
          </a:prstGeom>
          <a:ln w="38100" cmpd="sng">
            <a:solidFill>
              <a:schemeClr val="tx1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ead,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pdate,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5D8D6-200D-5E21-DB5B-3C0D59729175}"/>
              </a:ext>
            </a:extLst>
          </p:cNvPr>
          <p:cNvSpPr txBox="1"/>
          <p:nvPr/>
        </p:nvSpPr>
        <p:spPr>
          <a:xfrm>
            <a:off x="4586516" y="1302850"/>
            <a:ext cx="3018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The Big Question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98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BD264E-C792-82B5-9C6D-D70E1A97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 Mapping from Class to Table</a:t>
            </a:r>
            <a:endParaRPr lang="en-00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48F30C-D061-BE6F-6437-78719C189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37448"/>
              </p:ext>
            </p:extLst>
          </p:nvPr>
        </p:nvGraphicFramePr>
        <p:xfrm>
          <a:off x="3168390" y="4925609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617EE1F9-D237-3CA0-5014-2232D7B7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390" y="4463647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83483974-714D-66FB-A0E3-E5091B8D1403}"/>
              </a:ext>
            </a:extLst>
          </p:cNvPr>
          <p:cNvGrpSpPr>
            <a:grpSpLocks/>
          </p:cNvGrpSpPr>
          <p:nvPr/>
        </p:nvGrpSpPr>
        <p:grpSpPr bwMode="auto">
          <a:xfrm>
            <a:off x="5057515" y="2136372"/>
            <a:ext cx="1992312" cy="1295400"/>
            <a:chOff x="3194997" y="2710955"/>
            <a:chExt cx="1992854" cy="129496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F5617EA-9D23-5512-9F7F-05EEA4D44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FF163D-279E-554A-C0F3-16167BDA1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70F959-B87E-6848-BB5C-66F7D1B92E2C}"/>
              </a:ext>
            </a:extLst>
          </p:cNvPr>
          <p:cNvGrpSpPr>
            <a:grpSpLocks/>
          </p:cNvGrpSpPr>
          <p:nvPr/>
        </p:nvGrpSpPr>
        <p:grpSpPr bwMode="auto">
          <a:xfrm>
            <a:off x="3668461" y="2320533"/>
            <a:ext cx="4457705" cy="2716217"/>
            <a:chOff x="2003575" y="2075071"/>
            <a:chExt cx="4457178" cy="2715279"/>
          </a:xfrm>
        </p:grpSpPr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D87C890A-A1F1-DE9E-AA30-719D31213E2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003575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BFA0064-397A-93F9-6A31-445158CB1857}"/>
                </a:ext>
              </a:extLst>
            </p:cNvPr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4B9071C-8A40-5034-F51A-C8A9857DE1EB}"/>
                </a:ext>
              </a:extLst>
            </p:cNvPr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0C0223C-4E4D-0294-CB7D-8358F85DCF6D}"/>
                </a:ext>
              </a:extLst>
            </p:cNvPr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37F427-81DB-FAA3-454D-9886C425A61C}"/>
              </a:ext>
            </a:extLst>
          </p:cNvPr>
          <p:cNvGrpSpPr>
            <a:grpSpLocks/>
          </p:cNvGrpSpPr>
          <p:nvPr/>
        </p:nvGrpSpPr>
        <p:grpSpPr bwMode="auto">
          <a:xfrm>
            <a:off x="1722177" y="3649259"/>
            <a:ext cx="1490663" cy="1501775"/>
            <a:chOff x="56778" y="3402847"/>
            <a:chExt cx="1490597" cy="1502633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7EE0369E-6F35-8753-B556-447771D84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F3B22D6-A609-F146-9AE9-1980B1A69EEB}"/>
                </a:ext>
              </a:extLst>
            </p:cNvPr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5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0DDD-ABF1-D948-0F99-4F27D4496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9562-BF9C-0211-DC82-74A9C251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do objects map to?</a:t>
            </a:r>
            <a:endParaRPr lang="en-00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2B5C0B-AE4F-08CA-636E-A52A4721F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6718"/>
              </p:ext>
            </p:extLst>
          </p:nvPr>
        </p:nvGraphicFramePr>
        <p:xfrm>
          <a:off x="2963674" y="5184922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5617D37D-A872-ED32-A164-26968E19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674" y="4722960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359D7EA9-1C7E-D160-1B2D-4A5B722773BE}"/>
              </a:ext>
            </a:extLst>
          </p:cNvPr>
          <p:cNvGrpSpPr>
            <a:grpSpLocks/>
          </p:cNvGrpSpPr>
          <p:nvPr/>
        </p:nvGrpSpPr>
        <p:grpSpPr bwMode="auto">
          <a:xfrm>
            <a:off x="2963674" y="2587772"/>
            <a:ext cx="2657475" cy="1293813"/>
            <a:chOff x="3194997" y="2710955"/>
            <a:chExt cx="1992853" cy="1294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055AAA-CF84-DABA-E871-15BE864CC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5ED278D-925C-0A99-2FAC-8D743B08E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00E1FE8A-9072-80D4-1D15-3E0814883199}"/>
              </a:ext>
            </a:extLst>
          </p:cNvPr>
          <p:cNvGrpSpPr>
            <a:grpSpLocks/>
          </p:cNvGrpSpPr>
          <p:nvPr/>
        </p:nvGrpSpPr>
        <p:grpSpPr bwMode="auto">
          <a:xfrm>
            <a:off x="6697474" y="2587772"/>
            <a:ext cx="2657475" cy="1293813"/>
            <a:chOff x="3194997" y="2710955"/>
            <a:chExt cx="1992853" cy="1294662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8567D83-65A4-3677-91FB-15623B605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4BE1F-CB73-A55B-922F-DD60598CC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94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367A-F218-6634-8116-5D83FAD0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1208-1DEF-DC5E-41F5-3CA0CD87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 do objects map to?</a:t>
            </a:r>
            <a:endParaRPr lang="en-00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AFB20-DDDA-1C4F-1D31-47EB64C16681}"/>
              </a:ext>
            </a:extLst>
          </p:cNvPr>
          <p:cNvGraphicFramePr>
            <a:graphicFrameLocks noGrp="1"/>
          </p:cNvGraphicFramePr>
          <p:nvPr/>
        </p:nvGraphicFramePr>
        <p:xfrm>
          <a:off x="2963674" y="5184922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BDBA6416-5D92-BC22-E1D8-C4906FB7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674" y="4722960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4B9D1AA4-FEB4-EB10-F46B-3179779F5D95}"/>
              </a:ext>
            </a:extLst>
          </p:cNvPr>
          <p:cNvGrpSpPr>
            <a:grpSpLocks/>
          </p:cNvGrpSpPr>
          <p:nvPr/>
        </p:nvGrpSpPr>
        <p:grpSpPr bwMode="auto">
          <a:xfrm>
            <a:off x="2963674" y="2587772"/>
            <a:ext cx="2657475" cy="1293813"/>
            <a:chOff x="3194997" y="2710955"/>
            <a:chExt cx="1992853" cy="1294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386B1F-B82F-5635-9673-EA921C44B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195D36C0-80C1-F652-03E5-69D7E2564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37D21A1-2EAF-3ABA-421C-2400A33077BB}"/>
              </a:ext>
            </a:extLst>
          </p:cNvPr>
          <p:cNvGrpSpPr>
            <a:grpSpLocks/>
          </p:cNvGrpSpPr>
          <p:nvPr/>
        </p:nvGrpSpPr>
        <p:grpSpPr bwMode="auto">
          <a:xfrm>
            <a:off x="6697474" y="2587772"/>
            <a:ext cx="2657475" cy="1293813"/>
            <a:chOff x="3194997" y="2710955"/>
            <a:chExt cx="1992853" cy="1294662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241212F-D7AE-1413-101F-CD2B3EA72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C6411-3352-B42E-656D-357F42D4C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0DF448-D19A-D1AF-4CA8-1E60A1D368E6}"/>
              </a:ext>
            </a:extLst>
          </p:cNvPr>
          <p:cNvGrpSpPr>
            <a:grpSpLocks/>
          </p:cNvGrpSpPr>
          <p:nvPr/>
        </p:nvGrpSpPr>
        <p:grpSpPr bwMode="auto">
          <a:xfrm>
            <a:off x="1751543" y="3248814"/>
            <a:ext cx="8552434" cy="2886075"/>
            <a:chOff x="253464" y="2758019"/>
            <a:chExt cx="8552143" cy="288534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BF58F8A-EFAD-8201-5A2B-6F72E3441883}"/>
                </a:ext>
              </a:extLst>
            </p:cNvPr>
            <p:cNvSpPr/>
            <p:nvPr/>
          </p:nvSpPr>
          <p:spPr>
            <a:xfrm>
              <a:off x="253464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D75D59-38C8-DC21-F3B3-4A1960644B45}"/>
                </a:ext>
              </a:extLst>
            </p:cNvPr>
            <p:cNvSpPr/>
            <p:nvPr/>
          </p:nvSpPr>
          <p:spPr>
            <a:xfrm rot="316561" flipH="1">
              <a:off x="7718208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B097D4-44E8-96BD-CB7F-30F6C390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265" y="1740689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  <p:extLst>
      <p:ext uri="{BB962C8B-B14F-4D97-AF65-F5344CB8AC3E}">
        <p14:creationId xmlns:p14="http://schemas.microsoft.com/office/powerpoint/2010/main" val="11883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9B3137-EF15-4ADD-1993-CF3455C18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95845"/>
              </p:ext>
            </p:extLst>
          </p:nvPr>
        </p:nvGraphicFramePr>
        <p:xfrm>
          <a:off x="2157427" y="5324476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493B51C-4639-EE57-EE94-7031FD360C0B}"/>
              </a:ext>
            </a:extLst>
          </p:cNvPr>
          <p:cNvGrpSpPr/>
          <p:nvPr/>
        </p:nvGrpSpPr>
        <p:grpSpPr>
          <a:xfrm>
            <a:off x="2157427" y="2535239"/>
            <a:ext cx="4957762" cy="2900362"/>
            <a:chOff x="1503363" y="1890713"/>
            <a:chExt cx="4957762" cy="2900362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1FBBCAC-334C-6520-E9B4-7799F5749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4217988"/>
              <a:ext cx="1206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/>
                <a:t>authors</a:t>
              </a:r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46BEE371-6323-8650-BB1C-30BBE01A8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488" y="1890713"/>
              <a:ext cx="1992312" cy="1295400"/>
              <a:chOff x="3194997" y="2710955"/>
              <a:chExt cx="1992854" cy="129496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D13C43-0C2C-20A3-80C0-FAD38F01C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8" y="3082594"/>
                <a:ext cx="1992853" cy="923330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first_name : string</a:t>
                </a:r>
              </a:p>
              <a:p>
                <a:pPr eaLnBrk="1" hangingPunct="1"/>
                <a:r>
                  <a:rPr lang="en-US" altLang="en-US" sz="1800"/>
                  <a:t>last_name : string</a:t>
                </a:r>
              </a:p>
              <a:p>
                <a:pPr eaLnBrk="1" hangingPunct="1"/>
                <a:r>
                  <a:rPr lang="en-US" altLang="en-US" sz="1800"/>
                  <a:t>year_born : integer</a:t>
                </a: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E12FD6B2-6AEA-34CE-398C-BFDFC7823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7" y="2710955"/>
                <a:ext cx="1992853" cy="36933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Author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44BCD9-C912-01A0-ED9C-39112B2AC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3425" y="2074865"/>
              <a:ext cx="4457700" cy="2716210"/>
              <a:chOff x="2003574" y="2075107"/>
              <a:chExt cx="4457179" cy="2715243"/>
            </a:xfrm>
          </p:grpSpPr>
          <p:cxnSp>
            <p:nvCxnSpPr>
              <p:cNvPr id="8" name="Curved Connector 7">
                <a:extLst>
                  <a:ext uri="{FF2B5EF4-FFF2-40B4-BE49-F238E27FC236}">
                    <a16:creationId xmlns:a16="http://schemas.microsoft.com/office/drawing/2014/main" id="{889FFACF-5FD1-E7FD-3585-EC55DD5CA65E}"/>
                  </a:ext>
                </a:extLst>
              </p:cNvPr>
              <p:cNvCxnSpPr>
                <a:stCxn id="13" idx="1"/>
              </p:cNvCxnSpPr>
              <p:nvPr/>
            </p:nvCxnSpPr>
            <p:spPr>
              <a:xfrm rot="10800000" flipV="1">
                <a:off x="2003574" y="2075107"/>
                <a:ext cx="1388901" cy="2253449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A566FCE-F11C-BD27-D8C0-CBF907672072}"/>
                  </a:ext>
                </a:extLst>
              </p:cNvPr>
              <p:cNvSpPr/>
              <p:nvPr/>
            </p:nvSpPr>
            <p:spPr>
              <a:xfrm>
                <a:off x="2884534" y="2471810"/>
                <a:ext cx="530163" cy="2262997"/>
              </a:xfrm>
              <a:custGeom>
                <a:avLst/>
                <a:gdLst>
                  <a:gd name="connsiteX0" fmla="*/ 530376 w 530376"/>
                  <a:gd name="connsiteY0" fmla="*/ 0 h 2262624"/>
                  <a:gd name="connsiteX1" fmla="*/ 199 w 530376"/>
                  <a:gd name="connsiteY1" fmla="*/ 690501 h 2262624"/>
                  <a:gd name="connsiteX2" fmla="*/ 462563 w 530376"/>
                  <a:gd name="connsiteY2" fmla="*/ 2262624 h 226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376" h="2262624">
                    <a:moveTo>
                      <a:pt x="530376" y="0"/>
                    </a:moveTo>
                    <a:cubicBezTo>
                      <a:pt x="270938" y="156698"/>
                      <a:pt x="11501" y="313397"/>
                      <a:pt x="199" y="690501"/>
                    </a:cubicBezTo>
                    <a:cubicBezTo>
                      <a:pt x="-11103" y="1067605"/>
                      <a:pt x="462563" y="2262624"/>
                      <a:pt x="462563" y="2262624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DC52404-518D-E764-F78E-790CB5DEF9EF}"/>
                  </a:ext>
                </a:extLst>
              </p:cNvPr>
              <p:cNvSpPr/>
              <p:nvPr/>
            </p:nvSpPr>
            <p:spPr>
              <a:xfrm>
                <a:off x="3079773" y="2736831"/>
                <a:ext cx="1525410" cy="2053519"/>
              </a:xfrm>
              <a:custGeom>
                <a:avLst/>
                <a:gdLst>
                  <a:gd name="connsiteX0" fmla="*/ 360452 w 1525607"/>
                  <a:gd name="connsiteY0" fmla="*/ 0 h 2053007"/>
                  <a:gd name="connsiteX1" fmla="*/ 70705 w 1525607"/>
                  <a:gd name="connsiteY1" fmla="*/ 604188 h 2053007"/>
                  <a:gd name="connsiteX2" fmla="*/ 1525607 w 1525607"/>
                  <a:gd name="connsiteY2" fmla="*/ 2053007 h 205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5607" h="2053007">
                    <a:moveTo>
                      <a:pt x="360452" y="0"/>
                    </a:moveTo>
                    <a:cubicBezTo>
                      <a:pt x="118482" y="131010"/>
                      <a:pt x="-123488" y="262020"/>
                      <a:pt x="70705" y="604188"/>
                    </a:cubicBezTo>
                    <a:cubicBezTo>
                      <a:pt x="264897" y="946356"/>
                      <a:pt x="1525607" y="2053007"/>
                      <a:pt x="1525607" y="2053007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8F7CB07-A49D-B421-3888-2897970EECAC}"/>
                  </a:ext>
                </a:extLst>
              </p:cNvPr>
              <p:cNvSpPr/>
              <p:nvPr/>
            </p:nvSpPr>
            <p:spPr>
              <a:xfrm>
                <a:off x="5332173" y="3027244"/>
                <a:ext cx="1128580" cy="1713911"/>
              </a:xfrm>
              <a:custGeom>
                <a:avLst/>
                <a:gdLst>
                  <a:gd name="connsiteX0" fmla="*/ 0 w 1128166"/>
                  <a:gd name="connsiteY0" fmla="*/ 0 h 1713922"/>
                  <a:gd name="connsiteX1" fmla="*/ 887737 w 1128166"/>
                  <a:gd name="connsiteY1" fmla="*/ 918613 h 1713922"/>
                  <a:gd name="connsiteX2" fmla="*/ 1128166 w 1128166"/>
                  <a:gd name="connsiteY2" fmla="*/ 1713922 h 171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166" h="1713922">
                    <a:moveTo>
                      <a:pt x="0" y="0"/>
                    </a:moveTo>
                    <a:cubicBezTo>
                      <a:pt x="349854" y="316479"/>
                      <a:pt x="699709" y="632959"/>
                      <a:pt x="887737" y="918613"/>
                    </a:cubicBezTo>
                    <a:cubicBezTo>
                      <a:pt x="1075765" y="1204267"/>
                      <a:pt x="1128166" y="1713922"/>
                      <a:pt x="1128166" y="1713922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F68B18C6-3F1D-FE40-39E5-C100B3EDA286}"/>
              </a:ext>
            </a:extLst>
          </p:cNvPr>
          <p:cNvGrpSpPr>
            <a:grpSpLocks/>
          </p:cNvGrpSpPr>
          <p:nvPr/>
        </p:nvGrpSpPr>
        <p:grpSpPr bwMode="auto">
          <a:xfrm>
            <a:off x="8825163" y="5977175"/>
            <a:ext cx="1639887" cy="627062"/>
            <a:chOff x="3402013" y="3846513"/>
            <a:chExt cx="1639887" cy="6270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377C38-F709-BDB3-3E07-82B10ACC88FD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A00B27-1443-946C-0BD4-734812FFE73F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746E0-BEE4-3A42-E5D3-5479B62ECA9A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A5F4031A-FF53-379D-2034-7D8130BB9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A7023298-C34D-976B-6B7C-B78B1DE4971A}"/>
              </a:ext>
            </a:extLst>
          </p:cNvPr>
          <p:cNvGrpSpPr>
            <a:grpSpLocks/>
          </p:cNvGrpSpPr>
          <p:nvPr/>
        </p:nvGrpSpPr>
        <p:grpSpPr bwMode="auto">
          <a:xfrm>
            <a:off x="8990263" y="2995850"/>
            <a:ext cx="1223962" cy="628650"/>
            <a:chOff x="6920301" y="1979160"/>
            <a:chExt cx="1223963" cy="628650"/>
          </a:xfrm>
        </p:grpSpPr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5EED87ED-FE19-ABD3-0883-5BB747CC8E38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C8CD44B7-CD9B-0B66-3A8A-809EEB2E3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F9A5BF-DF89-A336-F5EF-017FEF4F8155}"/>
              </a:ext>
            </a:extLst>
          </p:cNvPr>
          <p:cNvCxnSpPr/>
          <p:nvPr/>
        </p:nvCxnSpPr>
        <p:spPr bwMode="auto">
          <a:xfrm flipV="1">
            <a:off x="9642725" y="3646725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5">
            <a:extLst>
              <a:ext uri="{FF2B5EF4-FFF2-40B4-BE49-F238E27FC236}">
                <a16:creationId xmlns:a16="http://schemas.microsoft.com/office/drawing/2014/main" id="{43ABDF78-543A-CA66-4416-5C1AE9942A7D}"/>
              </a:ext>
            </a:extLst>
          </p:cNvPr>
          <p:cNvGrpSpPr>
            <a:grpSpLocks/>
          </p:cNvGrpSpPr>
          <p:nvPr/>
        </p:nvGrpSpPr>
        <p:grpSpPr bwMode="auto">
          <a:xfrm>
            <a:off x="8875963" y="882887"/>
            <a:ext cx="1527175" cy="2112963"/>
            <a:chOff x="6806302" y="650138"/>
            <a:chExt cx="1527175" cy="21137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C73A2C-27A2-7B96-9D09-12B3D535F796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54C2394E-F3CD-343D-7043-2D1E7FC84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9C7604-CB40-DBC0-4C76-0E3DA8EEC87C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B6ADE-48A2-F22D-D65D-08BD01D80F7C}"/>
              </a:ext>
            </a:extLst>
          </p:cNvPr>
          <p:cNvSpPr/>
          <p:nvPr/>
        </p:nvSpPr>
        <p:spPr>
          <a:xfrm>
            <a:off x="1705970" y="232012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31FBB-BCD9-5746-3855-F39D2D5E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65"/>
            <a:ext cx="6777251" cy="2227950"/>
          </a:xfrm>
        </p:spPr>
        <p:txBody>
          <a:bodyPr>
            <a:normAutofit/>
          </a:bodyPr>
          <a:lstStyle/>
          <a:p>
            <a:r>
              <a:rPr lang="en-US" dirty="0"/>
              <a:t>See the </a:t>
            </a:r>
            <a:r>
              <a:rPr lang="en-US" i="1" dirty="0">
                <a:solidFill>
                  <a:srgbClr val="FF0000"/>
                </a:solidFill>
              </a:rPr>
              <a:t>Demos-n-Deets</a:t>
            </a:r>
            <a:r>
              <a:rPr lang="en-US" dirty="0"/>
              <a:t> for How This ORM Is Applied in Rails Model Programming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46241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3116B8-39F1-C7E1-6F90-98E56677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633" cy="1325563"/>
          </a:xfrm>
        </p:spPr>
        <p:txBody>
          <a:bodyPr/>
          <a:lstStyle/>
          <a:p>
            <a:r>
              <a:rPr lang="en-US" dirty="0"/>
              <a:t>Summary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97CA1-BE5E-35CA-542F-99D0D13B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7633" cy="4351338"/>
          </a:xfrm>
        </p:spPr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2F3CAF4-4414-8C30-BD02-599481CF0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9" t="236" r="9338" b="5864"/>
          <a:stretch/>
        </p:blipFill>
        <p:spPr bwMode="auto">
          <a:xfrm>
            <a:off x="7710984" y="0"/>
            <a:ext cx="4481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EF3E8-D2E5-5434-BF89-C3414411686C}"/>
              </a:ext>
            </a:extLst>
          </p:cNvPr>
          <p:cNvSpPr txBox="1"/>
          <p:nvPr/>
        </p:nvSpPr>
        <p:spPr>
          <a:xfrm>
            <a:off x="-13648" y="6581001"/>
            <a:ext cx="771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“Hard Drive” by Parker Miles Blohm is licensed under CC BY-NC 2.0 / Cropped and color adjusted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50502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C4AFF187-C8F1-DD37-FCC4-DDAD08D7B1B7}"/>
              </a:ext>
            </a:extLst>
          </p:cNvPr>
          <p:cNvGrpSpPr>
            <a:grpSpLocks/>
          </p:cNvGrpSpPr>
          <p:nvPr/>
        </p:nvGrpSpPr>
        <p:grpSpPr bwMode="auto">
          <a:xfrm>
            <a:off x="1796576" y="3240395"/>
            <a:ext cx="8167688" cy="3438525"/>
            <a:chOff x="431790" y="2940279"/>
            <a:chExt cx="8167924" cy="3439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DFF78C-1A8B-832E-8FDB-35EE0994B511}"/>
                </a:ext>
              </a:extLst>
            </p:cNvPr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2" descr="server-white.png">
              <a:extLst>
                <a:ext uri="{FF2B5EF4-FFF2-40B4-BE49-F238E27FC236}">
                  <a16:creationId xmlns:a16="http://schemas.microsoft.com/office/drawing/2014/main" id="{177DA577-999D-0F22-B7ED-C725A1504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D63E3FD0-A4BF-E51D-C3DD-0EF134915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E1387C7-A12A-E43F-4EE4-43F50BE5882E}"/>
              </a:ext>
            </a:extLst>
          </p:cNvPr>
          <p:cNvGrpSpPr>
            <a:grpSpLocks/>
          </p:cNvGrpSpPr>
          <p:nvPr/>
        </p:nvGrpSpPr>
        <p:grpSpPr bwMode="auto">
          <a:xfrm>
            <a:off x="2704626" y="5772458"/>
            <a:ext cx="984250" cy="517525"/>
            <a:chOff x="1031875" y="3846513"/>
            <a:chExt cx="1528762" cy="5175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D1D8F4-8F66-E0DC-4648-9CC6ABD4A73E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6942E4C3-4064-52F6-B663-9AA54D786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9FDBA85E-2FB5-637C-FA7C-1BA9BD211A30}"/>
              </a:ext>
            </a:extLst>
          </p:cNvPr>
          <p:cNvGrpSpPr>
            <a:grpSpLocks/>
          </p:cNvGrpSpPr>
          <p:nvPr/>
        </p:nvGrpSpPr>
        <p:grpSpPr bwMode="auto">
          <a:xfrm>
            <a:off x="5138264" y="5772458"/>
            <a:ext cx="1639887" cy="627062"/>
            <a:chOff x="3402013" y="3846513"/>
            <a:chExt cx="1639887" cy="6270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F684F0-660D-8B04-9A85-4CA6872E541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C77EA-B605-FB40-3BF3-3304632056AA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E948C3-9560-74FD-76B1-9BD0052C62BF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BF3AB9C2-A73B-CC00-B6B7-1A249B30A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62F24993-8910-B9EE-5D2D-CF2911F2323D}"/>
              </a:ext>
            </a:extLst>
          </p:cNvPr>
          <p:cNvGrpSpPr>
            <a:grpSpLocks/>
          </p:cNvGrpSpPr>
          <p:nvPr/>
        </p:nvGrpSpPr>
        <p:grpSpPr bwMode="auto">
          <a:xfrm>
            <a:off x="5536726" y="4194483"/>
            <a:ext cx="1639888" cy="627062"/>
            <a:chOff x="3402013" y="3846513"/>
            <a:chExt cx="1639887" cy="6270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F689FE-49FF-0583-3BFF-CD5D28FBCC6D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665097-00BE-47B7-54B8-09020769B143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EE0E40-652E-8275-3DB9-9F99F2D0BF3B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3555A3DF-2C0C-61B0-AD8C-C6CBBACD7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C2ADDB-7C3D-DF46-B993-C4DAA6A03C1C}"/>
              </a:ext>
            </a:extLst>
          </p:cNvPr>
          <p:cNvCxnSpPr/>
          <p:nvPr/>
        </p:nvCxnSpPr>
        <p:spPr bwMode="auto">
          <a:xfrm flipH="1">
            <a:off x="3496789" y="1216333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3F5A4D-23F8-05DB-9740-207FEA58C525}"/>
              </a:ext>
            </a:extLst>
          </p:cNvPr>
          <p:cNvCxnSpPr/>
          <p:nvPr/>
        </p:nvCxnSpPr>
        <p:spPr bwMode="auto">
          <a:xfrm>
            <a:off x="3673001" y="6129645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435A53-C925-043A-5222-520797B6B3E7}"/>
              </a:ext>
            </a:extLst>
          </p:cNvPr>
          <p:cNvGrpSpPr/>
          <p:nvPr/>
        </p:nvGrpSpPr>
        <p:grpSpPr>
          <a:xfrm>
            <a:off x="1618776" y="1754636"/>
            <a:ext cx="3632201" cy="1404937"/>
            <a:chOff x="254000" y="1727341"/>
            <a:chExt cx="3632201" cy="140493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2B57A56B-9C37-9A4A-489F-47847E14008A}"/>
                </a:ext>
              </a:extLst>
            </p:cNvPr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E3FCA9EF-3016-C72E-39AD-30B3B3632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6D6FC1-A6FA-5D57-59FC-E2F0B0E1BCEE}"/>
              </a:ext>
            </a:extLst>
          </p:cNvPr>
          <p:cNvCxnSpPr/>
          <p:nvPr/>
        </p:nvCxnSpPr>
        <p:spPr bwMode="auto">
          <a:xfrm flipV="1">
            <a:off x="6347939" y="4837420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A81D2C-8FCA-63B3-3C8B-051378AB56E4}"/>
              </a:ext>
            </a:extLst>
          </p:cNvPr>
          <p:cNvCxnSpPr/>
          <p:nvPr/>
        </p:nvCxnSpPr>
        <p:spPr bwMode="auto">
          <a:xfrm flipH="1" flipV="1">
            <a:off x="6778151" y="6035983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44">
            <a:extLst>
              <a:ext uri="{FF2B5EF4-FFF2-40B4-BE49-F238E27FC236}">
                <a16:creationId xmlns:a16="http://schemas.microsoft.com/office/drawing/2014/main" id="{7F72E85A-53E3-03C4-6EE3-3C6DF5C0DA50}"/>
              </a:ext>
            </a:extLst>
          </p:cNvPr>
          <p:cNvGrpSpPr>
            <a:grpSpLocks/>
          </p:cNvGrpSpPr>
          <p:nvPr/>
        </p:nvGrpSpPr>
        <p:grpSpPr bwMode="auto">
          <a:xfrm>
            <a:off x="2882426" y="81270"/>
            <a:ext cx="1693863" cy="1231900"/>
            <a:chOff x="326137" y="153710"/>
            <a:chExt cx="1693911" cy="12324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F5A09-62B0-B4B3-2E0B-8E672730A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9" name="Picture 46">
              <a:extLst>
                <a:ext uri="{FF2B5EF4-FFF2-40B4-BE49-F238E27FC236}">
                  <a16:creationId xmlns:a16="http://schemas.microsoft.com/office/drawing/2014/main" id="{C9BE6F3D-0F29-E45C-23F5-D8E206B8C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3F37DFA-54AD-0362-21C9-D0FFD3B953C9}"/>
              </a:ext>
            </a:extLst>
          </p:cNvPr>
          <p:cNvCxnSpPr/>
          <p:nvPr/>
        </p:nvCxnSpPr>
        <p:spPr>
          <a:xfrm rot="16200000" flipV="1">
            <a:off x="2354582" y="2876065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2A0D04A-F806-D35B-2099-EA2DE6CF576D}"/>
              </a:ext>
            </a:extLst>
          </p:cNvPr>
          <p:cNvGrpSpPr>
            <a:grpSpLocks/>
          </p:cNvGrpSpPr>
          <p:nvPr/>
        </p:nvGrpSpPr>
        <p:grpSpPr bwMode="auto">
          <a:xfrm>
            <a:off x="8119589" y="5772458"/>
            <a:ext cx="1639887" cy="627062"/>
            <a:chOff x="3402013" y="3846513"/>
            <a:chExt cx="1639887" cy="627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627E87-FA09-6408-DEFE-72405EF32D8B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5F6313-08E1-AEDC-BCED-5E660E1C21BC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56D51C-A1C6-E317-E41C-B1310A2F9A44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261A6473-C47D-F8D6-D7C4-C51857053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128853F6-3E89-7807-B3B2-3F4A0E357FFC}"/>
              </a:ext>
            </a:extLst>
          </p:cNvPr>
          <p:cNvGrpSpPr>
            <a:grpSpLocks/>
          </p:cNvGrpSpPr>
          <p:nvPr/>
        </p:nvGrpSpPr>
        <p:grpSpPr bwMode="auto">
          <a:xfrm>
            <a:off x="8284689" y="2791133"/>
            <a:ext cx="1223962" cy="628650"/>
            <a:chOff x="6920301" y="1979160"/>
            <a:chExt cx="1223963" cy="628650"/>
          </a:xfrm>
        </p:grpSpPr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8BFCE9A6-6A30-5647-054D-7842AD2E55D9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B4698FA2-9923-5F95-D74C-0F6330E42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F4C948-A090-AF36-7787-713ADCA84650}"/>
              </a:ext>
            </a:extLst>
          </p:cNvPr>
          <p:cNvCxnSpPr/>
          <p:nvPr/>
        </p:nvCxnSpPr>
        <p:spPr bwMode="auto">
          <a:xfrm flipV="1">
            <a:off x="8937151" y="344200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452821E-7E72-860F-C174-203E87AE5B60}"/>
              </a:ext>
            </a:extLst>
          </p:cNvPr>
          <p:cNvSpPr/>
          <p:nvPr/>
        </p:nvSpPr>
        <p:spPr bwMode="auto">
          <a:xfrm>
            <a:off x="8170389" y="678170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D5DC4EF5-6BDD-723E-5CC6-D953B97D8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76" y="746433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AF5074-DD40-CDAF-1174-6738F27CBAD3}"/>
              </a:ext>
            </a:extLst>
          </p:cNvPr>
          <p:cNvCxnSpPr>
            <a:endCxn id="40" idx="2"/>
          </p:cNvCxnSpPr>
          <p:nvPr/>
        </p:nvCxnSpPr>
        <p:spPr bwMode="auto">
          <a:xfrm flipV="1">
            <a:off x="8933976" y="1195695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8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489A8D-364E-E597-2CF3-72147CC4A0EF}"/>
              </a:ext>
            </a:extLst>
          </p:cNvPr>
          <p:cNvGrpSpPr/>
          <p:nvPr/>
        </p:nvGrpSpPr>
        <p:grpSpPr>
          <a:xfrm>
            <a:off x="1618776" y="1754637"/>
            <a:ext cx="3632201" cy="1404937"/>
            <a:chOff x="254000" y="1727341"/>
            <a:chExt cx="3632201" cy="1404937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1C04CC22-3C5F-14E5-F320-51CB8C30CF7E}"/>
                </a:ext>
              </a:extLst>
            </p:cNvPr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D282A347-ED9F-60E8-A0C7-1DE21F7D4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A57A75-9B97-34C6-A59D-71331FAFDBF6}"/>
              </a:ext>
            </a:extLst>
          </p:cNvPr>
          <p:cNvGrpSpPr>
            <a:grpSpLocks/>
          </p:cNvGrpSpPr>
          <p:nvPr/>
        </p:nvGrpSpPr>
        <p:grpSpPr bwMode="auto">
          <a:xfrm>
            <a:off x="1796576" y="3240396"/>
            <a:ext cx="8167688" cy="3438525"/>
            <a:chOff x="431790" y="2940279"/>
            <a:chExt cx="8167924" cy="34394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895148-5FE1-B047-AAB5-DA64427680D6}"/>
                </a:ext>
              </a:extLst>
            </p:cNvPr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2" descr="server-white.png">
              <a:extLst>
                <a:ext uri="{FF2B5EF4-FFF2-40B4-BE49-F238E27FC236}">
                  <a16:creationId xmlns:a16="http://schemas.microsoft.com/office/drawing/2014/main" id="{3B1A455F-F37C-C10D-AF03-04C9A1991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6C2AB29F-508F-433F-B453-5A0A8AC2F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FEBD81C-644D-67A6-4304-F6742641B12C}"/>
              </a:ext>
            </a:extLst>
          </p:cNvPr>
          <p:cNvGrpSpPr>
            <a:grpSpLocks/>
          </p:cNvGrpSpPr>
          <p:nvPr/>
        </p:nvGrpSpPr>
        <p:grpSpPr bwMode="auto">
          <a:xfrm>
            <a:off x="2704626" y="5772459"/>
            <a:ext cx="984250" cy="517525"/>
            <a:chOff x="1031875" y="3846513"/>
            <a:chExt cx="1528762" cy="5175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CC4A9-7550-6492-C819-79D653F51888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EF100C93-9611-1DCD-4DF6-826E9BC8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E2757B82-EE97-9DFB-5591-CFFA67F32B52}"/>
              </a:ext>
            </a:extLst>
          </p:cNvPr>
          <p:cNvGrpSpPr>
            <a:grpSpLocks/>
          </p:cNvGrpSpPr>
          <p:nvPr/>
        </p:nvGrpSpPr>
        <p:grpSpPr bwMode="auto">
          <a:xfrm>
            <a:off x="5138264" y="5772459"/>
            <a:ext cx="1639887" cy="627062"/>
            <a:chOff x="3402013" y="3846513"/>
            <a:chExt cx="1639887" cy="627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1AC863-B414-68F5-C818-A2C619E3A226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2EF5B6-4961-4F58-2DD6-839B5B68F545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C812D5-5248-9895-AF9B-C48EEE7B7F6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6055C08C-608E-DB89-BE5D-BBD0E2DC1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D20DF7D8-7797-3D4E-8CC7-4119A1C4E8E9}"/>
              </a:ext>
            </a:extLst>
          </p:cNvPr>
          <p:cNvGrpSpPr>
            <a:grpSpLocks/>
          </p:cNvGrpSpPr>
          <p:nvPr/>
        </p:nvGrpSpPr>
        <p:grpSpPr bwMode="auto">
          <a:xfrm>
            <a:off x="5536726" y="4194484"/>
            <a:ext cx="1639888" cy="627062"/>
            <a:chOff x="3402013" y="3846513"/>
            <a:chExt cx="1639887" cy="627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86C14A-C898-0C07-559F-34E4E936E3B9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1F727B-0CB3-5D05-1F69-BD8E4C0663C6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CD03E0-4323-7719-A968-1AA92CFDA694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19D0481D-EE76-FAB4-A418-4C309E0CE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DF34DF-6D3A-B119-9F6D-82F5E9175FB9}"/>
              </a:ext>
            </a:extLst>
          </p:cNvPr>
          <p:cNvCxnSpPr/>
          <p:nvPr/>
        </p:nvCxnSpPr>
        <p:spPr bwMode="auto">
          <a:xfrm flipH="1">
            <a:off x="3496789" y="1216334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827CF7-0168-2982-8286-D1096114E75E}"/>
              </a:ext>
            </a:extLst>
          </p:cNvPr>
          <p:cNvCxnSpPr/>
          <p:nvPr/>
        </p:nvCxnSpPr>
        <p:spPr bwMode="auto">
          <a:xfrm>
            <a:off x="3673001" y="6129646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D47489-4803-B304-A781-E2ECB545E6D9}"/>
              </a:ext>
            </a:extLst>
          </p:cNvPr>
          <p:cNvCxnSpPr/>
          <p:nvPr/>
        </p:nvCxnSpPr>
        <p:spPr bwMode="auto">
          <a:xfrm flipV="1">
            <a:off x="6347939" y="4837421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7B0A18-E868-39CC-40FE-D27DDAABFF0F}"/>
              </a:ext>
            </a:extLst>
          </p:cNvPr>
          <p:cNvCxnSpPr/>
          <p:nvPr/>
        </p:nvCxnSpPr>
        <p:spPr bwMode="auto">
          <a:xfrm flipH="1" flipV="1">
            <a:off x="6778151" y="6035984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4">
            <a:extLst>
              <a:ext uri="{FF2B5EF4-FFF2-40B4-BE49-F238E27FC236}">
                <a16:creationId xmlns:a16="http://schemas.microsoft.com/office/drawing/2014/main" id="{47281EEE-A3DF-BF83-A11D-57F9CAE0112C}"/>
              </a:ext>
            </a:extLst>
          </p:cNvPr>
          <p:cNvGrpSpPr>
            <a:grpSpLocks/>
          </p:cNvGrpSpPr>
          <p:nvPr/>
        </p:nvGrpSpPr>
        <p:grpSpPr bwMode="auto">
          <a:xfrm>
            <a:off x="2882426" y="81271"/>
            <a:ext cx="1693863" cy="1231900"/>
            <a:chOff x="326137" y="153710"/>
            <a:chExt cx="1693911" cy="1232407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0132917-4F28-BC47-F10B-7A74413DC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8" name="Picture 46">
              <a:extLst>
                <a:ext uri="{FF2B5EF4-FFF2-40B4-BE49-F238E27FC236}">
                  <a16:creationId xmlns:a16="http://schemas.microsoft.com/office/drawing/2014/main" id="{3FCE856D-F95C-0361-A590-BAC6EF507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F8F629A0-7A9F-1139-D8FA-2DDCC36185B0}"/>
              </a:ext>
            </a:extLst>
          </p:cNvPr>
          <p:cNvCxnSpPr/>
          <p:nvPr/>
        </p:nvCxnSpPr>
        <p:spPr>
          <a:xfrm rot="16200000" flipV="1">
            <a:off x="2354582" y="2876066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875E569-C13D-D70E-D7EF-DE345BAA123C}"/>
              </a:ext>
            </a:extLst>
          </p:cNvPr>
          <p:cNvSpPr/>
          <p:nvPr/>
        </p:nvSpPr>
        <p:spPr>
          <a:xfrm>
            <a:off x="1364776" y="27296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8CD9D75C-B34B-7CE8-D995-28C8C3F2185A}"/>
              </a:ext>
            </a:extLst>
          </p:cNvPr>
          <p:cNvGrpSpPr>
            <a:grpSpLocks/>
          </p:cNvGrpSpPr>
          <p:nvPr/>
        </p:nvGrpSpPr>
        <p:grpSpPr bwMode="auto">
          <a:xfrm>
            <a:off x="8119589" y="5772459"/>
            <a:ext cx="1639887" cy="627062"/>
            <a:chOff x="3402013" y="3846513"/>
            <a:chExt cx="1639887" cy="627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C6602B-788A-3B2A-A7C9-28AECEC9D1DA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FDA576-670D-9963-B0DB-A9E8FE5B13EF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DF178E-9CC4-E78F-C715-D2AE1FF24BFE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0F24FEEA-6712-0287-7590-E63C6768E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B8C979AB-9BFC-21C5-1F5A-E2FF15176250}"/>
              </a:ext>
            </a:extLst>
          </p:cNvPr>
          <p:cNvGrpSpPr>
            <a:grpSpLocks/>
          </p:cNvGrpSpPr>
          <p:nvPr/>
        </p:nvGrpSpPr>
        <p:grpSpPr bwMode="auto">
          <a:xfrm>
            <a:off x="8284689" y="2791134"/>
            <a:ext cx="1223962" cy="628650"/>
            <a:chOff x="6920301" y="1979160"/>
            <a:chExt cx="1223963" cy="628650"/>
          </a:xfrm>
        </p:grpSpPr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97037EC1-F2DA-FDB5-EE6B-AF8409D4C57F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4796D18A-7A8C-EA16-F4C0-AE9920212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930895-C70F-9C02-232E-052BE4624488}"/>
              </a:ext>
            </a:extLst>
          </p:cNvPr>
          <p:cNvCxnSpPr/>
          <p:nvPr/>
        </p:nvCxnSpPr>
        <p:spPr bwMode="auto">
          <a:xfrm flipV="1">
            <a:off x="8937151" y="3442009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60770BE-67DB-4635-FD00-5A3E242509A2}"/>
              </a:ext>
            </a:extLst>
          </p:cNvPr>
          <p:cNvSpPr/>
          <p:nvPr/>
        </p:nvSpPr>
        <p:spPr bwMode="auto">
          <a:xfrm>
            <a:off x="8170389" y="678171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CA569F86-759F-1C48-C864-02BF942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076" y="746434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B01211-946A-E96A-B370-9803AA543290}"/>
              </a:ext>
            </a:extLst>
          </p:cNvPr>
          <p:cNvCxnSpPr>
            <a:endCxn id="40" idx="2"/>
          </p:cNvCxnSpPr>
          <p:nvPr/>
        </p:nvCxnSpPr>
        <p:spPr bwMode="auto">
          <a:xfrm flipV="1">
            <a:off x="8933976" y="1195696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865C4-D2C1-3160-DB10-8B1F9E4615CA}"/>
              </a:ext>
            </a:extLst>
          </p:cNvPr>
          <p:cNvGrpSpPr>
            <a:grpSpLocks/>
          </p:cNvGrpSpPr>
          <p:nvPr/>
        </p:nvGrpSpPr>
        <p:grpSpPr bwMode="auto">
          <a:xfrm>
            <a:off x="5100164" y="303521"/>
            <a:ext cx="4852987" cy="6440488"/>
            <a:chOff x="3734683" y="275299"/>
            <a:chExt cx="4853950" cy="6441462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E1F3260E-9325-2F4E-3E7F-D59AB174E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B89CCCE7-9212-70F7-45A2-9EF6692D5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9ACF8F6-B9DF-4C19-5ABF-62D9B220A736}"/>
                  </a:ext>
                </a:extLst>
              </p:cNvPr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A6468E5-84D3-8A91-34C7-C25DCBEBAD80}"/>
                </a:ext>
              </a:extLst>
            </p:cNvPr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71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A394F9-608A-A9FB-30CE-01272116ECF7}"/>
              </a:ext>
            </a:extLst>
          </p:cNvPr>
          <p:cNvGrpSpPr/>
          <p:nvPr/>
        </p:nvGrpSpPr>
        <p:grpSpPr>
          <a:xfrm>
            <a:off x="1618775" y="1754637"/>
            <a:ext cx="3632201" cy="1404937"/>
            <a:chOff x="254000" y="1727341"/>
            <a:chExt cx="3632201" cy="1404937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BDB3BCC5-0B23-CDA1-7937-5EB18F3A4ADC}"/>
                </a:ext>
              </a:extLst>
            </p:cNvPr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9552C44D-A9E0-2197-02C3-238539B90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8788E1-BC43-20F3-35F9-95E45B89009A}"/>
              </a:ext>
            </a:extLst>
          </p:cNvPr>
          <p:cNvGrpSpPr>
            <a:grpSpLocks/>
          </p:cNvGrpSpPr>
          <p:nvPr/>
        </p:nvGrpSpPr>
        <p:grpSpPr bwMode="auto">
          <a:xfrm>
            <a:off x="1796575" y="3240396"/>
            <a:ext cx="8167688" cy="3438525"/>
            <a:chOff x="431790" y="2940279"/>
            <a:chExt cx="8167924" cy="34394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D9B015-867C-EE7B-2D4E-D42D0048CCD8}"/>
                </a:ext>
              </a:extLst>
            </p:cNvPr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2" descr="server-white.png">
              <a:extLst>
                <a:ext uri="{FF2B5EF4-FFF2-40B4-BE49-F238E27FC236}">
                  <a16:creationId xmlns:a16="http://schemas.microsoft.com/office/drawing/2014/main" id="{4411DCF5-E914-BE6B-6240-1A7F4E4B9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0DD0D229-0413-6145-886A-50253D065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BD921B8-2570-B2A4-C513-99D70C705156}"/>
              </a:ext>
            </a:extLst>
          </p:cNvPr>
          <p:cNvGrpSpPr>
            <a:grpSpLocks/>
          </p:cNvGrpSpPr>
          <p:nvPr/>
        </p:nvGrpSpPr>
        <p:grpSpPr bwMode="auto">
          <a:xfrm>
            <a:off x="2704625" y="5772459"/>
            <a:ext cx="984250" cy="517525"/>
            <a:chOff x="1031875" y="3846513"/>
            <a:chExt cx="1528762" cy="5175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149B41-DF8C-FFCE-C966-29922E27BE38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B22B9C71-10B8-B687-2BA0-76F6716F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1D4CFF8E-8273-5546-72DD-5AD41CF9190A}"/>
              </a:ext>
            </a:extLst>
          </p:cNvPr>
          <p:cNvGrpSpPr>
            <a:grpSpLocks/>
          </p:cNvGrpSpPr>
          <p:nvPr/>
        </p:nvGrpSpPr>
        <p:grpSpPr bwMode="auto">
          <a:xfrm>
            <a:off x="5138263" y="5772459"/>
            <a:ext cx="1639887" cy="627062"/>
            <a:chOff x="3402013" y="3846513"/>
            <a:chExt cx="1639887" cy="627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20BD8-673F-DC4D-F99D-FF69081E444B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924B01-A751-6FB9-D94E-E93C1A4B06B5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EAA95E-3D3F-A11D-B8C3-8D918425E2FC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23CEECAB-422F-A08B-139A-199BE8C7E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FC24DA58-C1D8-8F18-2BF8-F12E0AC1707B}"/>
              </a:ext>
            </a:extLst>
          </p:cNvPr>
          <p:cNvGrpSpPr>
            <a:grpSpLocks/>
          </p:cNvGrpSpPr>
          <p:nvPr/>
        </p:nvGrpSpPr>
        <p:grpSpPr bwMode="auto">
          <a:xfrm>
            <a:off x="5536725" y="4194484"/>
            <a:ext cx="1639888" cy="627062"/>
            <a:chOff x="3402013" y="3846513"/>
            <a:chExt cx="1639887" cy="627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43B07C-AFF9-34D6-2441-6CCE4CC46E22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8377EE-3117-CC59-4781-9AF81DCD663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2BBEB1-D161-A459-FC2D-CF915032FBF0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D131E42C-E444-B6D4-38AB-22949E93D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43490B-1388-E0DC-593F-A7F2416EDCCD}"/>
              </a:ext>
            </a:extLst>
          </p:cNvPr>
          <p:cNvCxnSpPr/>
          <p:nvPr/>
        </p:nvCxnSpPr>
        <p:spPr bwMode="auto">
          <a:xfrm flipH="1">
            <a:off x="3496788" y="1216334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ECAF6F-E24B-4781-5C13-2F52C75FD3B1}"/>
              </a:ext>
            </a:extLst>
          </p:cNvPr>
          <p:cNvCxnSpPr/>
          <p:nvPr/>
        </p:nvCxnSpPr>
        <p:spPr bwMode="auto">
          <a:xfrm>
            <a:off x="3673000" y="6129646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1E92D8-0B30-EAAA-EA9A-CAEAC3A6E217}"/>
              </a:ext>
            </a:extLst>
          </p:cNvPr>
          <p:cNvCxnSpPr/>
          <p:nvPr/>
        </p:nvCxnSpPr>
        <p:spPr bwMode="auto">
          <a:xfrm flipV="1">
            <a:off x="6347938" y="4837421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CF99C5-5B7F-4D39-354C-EB21FC761D21}"/>
              </a:ext>
            </a:extLst>
          </p:cNvPr>
          <p:cNvCxnSpPr/>
          <p:nvPr/>
        </p:nvCxnSpPr>
        <p:spPr bwMode="auto">
          <a:xfrm flipH="1" flipV="1">
            <a:off x="6778150" y="6035984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4">
            <a:extLst>
              <a:ext uri="{FF2B5EF4-FFF2-40B4-BE49-F238E27FC236}">
                <a16:creationId xmlns:a16="http://schemas.microsoft.com/office/drawing/2014/main" id="{12E842E4-4E88-E38D-66C1-0239B73F6A57}"/>
              </a:ext>
            </a:extLst>
          </p:cNvPr>
          <p:cNvGrpSpPr>
            <a:grpSpLocks/>
          </p:cNvGrpSpPr>
          <p:nvPr/>
        </p:nvGrpSpPr>
        <p:grpSpPr bwMode="auto">
          <a:xfrm>
            <a:off x="2882425" y="81271"/>
            <a:ext cx="1693863" cy="1231900"/>
            <a:chOff x="326137" y="153710"/>
            <a:chExt cx="1693911" cy="1232407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AC88C70-2A7E-69CB-4405-8314E1B06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8" name="Picture 46">
              <a:extLst>
                <a:ext uri="{FF2B5EF4-FFF2-40B4-BE49-F238E27FC236}">
                  <a16:creationId xmlns:a16="http://schemas.microsoft.com/office/drawing/2014/main" id="{4654FE50-E09E-AD72-C75C-A31C4041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92DB1253-61CB-FA7A-BE83-D71E408759B6}"/>
              </a:ext>
            </a:extLst>
          </p:cNvPr>
          <p:cNvCxnSpPr/>
          <p:nvPr/>
        </p:nvCxnSpPr>
        <p:spPr>
          <a:xfrm rot="16200000" flipV="1">
            <a:off x="2354581" y="2876066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A0EFB57-A4BB-D429-7582-E5D0E4DF63D2}"/>
              </a:ext>
            </a:extLst>
          </p:cNvPr>
          <p:cNvSpPr/>
          <p:nvPr/>
        </p:nvSpPr>
        <p:spPr>
          <a:xfrm>
            <a:off x="1364775" y="27296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4F62251F-0060-2C8A-8433-6047204A74A8}"/>
              </a:ext>
            </a:extLst>
          </p:cNvPr>
          <p:cNvGrpSpPr>
            <a:grpSpLocks/>
          </p:cNvGrpSpPr>
          <p:nvPr/>
        </p:nvGrpSpPr>
        <p:grpSpPr bwMode="auto">
          <a:xfrm>
            <a:off x="8119588" y="5772459"/>
            <a:ext cx="1639887" cy="627062"/>
            <a:chOff x="3402013" y="3846513"/>
            <a:chExt cx="1639887" cy="627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34889E-1F62-90B4-77D1-90E7A47A7CD2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D3A27E-6E21-AA81-3D92-DD30C81F3B15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1D7E18-EBCB-76EA-36A9-EE21DB752F7F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B9B9E6C5-D6D0-9833-6E65-EB013AF61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5F99F112-38D6-559C-B25D-52E433B3D2A4}"/>
              </a:ext>
            </a:extLst>
          </p:cNvPr>
          <p:cNvGrpSpPr>
            <a:grpSpLocks/>
          </p:cNvGrpSpPr>
          <p:nvPr/>
        </p:nvGrpSpPr>
        <p:grpSpPr bwMode="auto">
          <a:xfrm>
            <a:off x="8284688" y="2791134"/>
            <a:ext cx="1223962" cy="628650"/>
            <a:chOff x="6920301" y="1979160"/>
            <a:chExt cx="1223963" cy="628650"/>
          </a:xfrm>
        </p:grpSpPr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42334A03-80E3-F129-5932-3BCB62A442D8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0AA88EBC-4C54-8F03-E165-99736AC6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39" name="Group 2">
            <a:extLst>
              <a:ext uri="{FF2B5EF4-FFF2-40B4-BE49-F238E27FC236}">
                <a16:creationId xmlns:a16="http://schemas.microsoft.com/office/drawing/2014/main" id="{0F47064A-DB02-4C70-6762-0AC0F228852A}"/>
              </a:ext>
            </a:extLst>
          </p:cNvPr>
          <p:cNvGrpSpPr>
            <a:grpSpLocks/>
          </p:cNvGrpSpPr>
          <p:nvPr/>
        </p:nvGrpSpPr>
        <p:grpSpPr bwMode="auto">
          <a:xfrm>
            <a:off x="8170388" y="678171"/>
            <a:ext cx="1527175" cy="2112963"/>
            <a:chOff x="6806302" y="650138"/>
            <a:chExt cx="1527175" cy="21137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49F719-1288-D9A3-9C8F-BF5A912DD184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D052C24B-5AC9-5967-AF70-41E5F6CBF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628652-2CD4-04DC-5558-316AE67D9C00}"/>
                </a:ext>
              </a:extLst>
            </p:cNvPr>
            <p:cNvCxnSpPr>
              <a:endCxn id="40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A5459A-337C-880D-F0E5-27258DAE4E25}"/>
              </a:ext>
            </a:extLst>
          </p:cNvPr>
          <p:cNvCxnSpPr/>
          <p:nvPr/>
        </p:nvCxnSpPr>
        <p:spPr bwMode="auto">
          <a:xfrm flipV="1">
            <a:off x="8937150" y="3442009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EFE437-CAB7-550E-C606-EEC251C0D031}"/>
              </a:ext>
            </a:extLst>
          </p:cNvPr>
          <p:cNvGrpSpPr>
            <a:grpSpLocks/>
          </p:cNvGrpSpPr>
          <p:nvPr/>
        </p:nvGrpSpPr>
        <p:grpSpPr bwMode="auto">
          <a:xfrm>
            <a:off x="6401913" y="1333809"/>
            <a:ext cx="3551237" cy="2406650"/>
            <a:chOff x="5036460" y="1306286"/>
            <a:chExt cx="3552173" cy="2406317"/>
          </a:xfrm>
        </p:grpSpPr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9576C112-8B0B-38AC-AD26-B18AF898E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01D108CE-5B1B-8485-4589-D8717F69FC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46653A0-B96F-71FC-18F2-587419F25800}"/>
                  </a:ext>
                </a:extLst>
              </p:cNvPr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985EE374-AC13-D33D-5578-C568C522A316}"/>
                </a:ext>
              </a:extLst>
            </p:cNvPr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28545C8-859E-B90B-829A-09BE55EF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58" y="712124"/>
            <a:ext cx="7397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</a:t>
            </a:r>
            <a:br>
              <a:rPr lang="en-US" altLang="en-US" sz="2800" dirty="0"/>
            </a:br>
            <a:r>
              <a:rPr lang="en-US" altLang="en-US" sz="2800" dirty="0"/>
              <a:t>Examples: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A4725-1E38-C662-4130-B71524B3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6" y="4419933"/>
            <a:ext cx="1516840" cy="15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FA9029D-4380-BDD4-4219-DCAC0ECD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79" y="4623391"/>
            <a:ext cx="1712280" cy="11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QLite">
            <a:extLst>
              <a:ext uri="{FF2B5EF4-FFF2-40B4-BE49-F238E27FC236}">
                <a16:creationId xmlns:a16="http://schemas.microsoft.com/office/drawing/2014/main" id="{65857A8C-1CF7-7CCD-2A8D-527CB7A4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75" y="4716535"/>
            <a:ext cx="2116016" cy="9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4AC27-F0FC-7236-5703-825F9AB43F3F}"/>
              </a:ext>
            </a:extLst>
          </p:cNvPr>
          <p:cNvSpPr txBox="1"/>
          <p:nvPr/>
        </p:nvSpPr>
        <p:spPr>
          <a:xfrm>
            <a:off x="3549789" y="5984582"/>
            <a:ext cx="12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PostgreSQL</a:t>
            </a:r>
          </a:p>
        </p:txBody>
      </p:sp>
    </p:spTree>
    <p:extLst>
      <p:ext uri="{BB962C8B-B14F-4D97-AF65-F5344CB8AC3E}">
        <p14:creationId xmlns:p14="http://schemas.microsoft.com/office/powerpoint/2010/main" val="4142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3C1404-A0B2-DF27-996C-5E144DFFE3F5}"/>
              </a:ext>
            </a:extLst>
          </p:cNvPr>
          <p:cNvGrpSpPr/>
          <p:nvPr/>
        </p:nvGrpSpPr>
        <p:grpSpPr>
          <a:xfrm>
            <a:off x="1427708" y="1727341"/>
            <a:ext cx="3632201" cy="1404937"/>
            <a:chOff x="254000" y="1727341"/>
            <a:chExt cx="3632201" cy="1404937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57794BCC-E469-B67E-E5AB-841C4044D255}"/>
                </a:ext>
              </a:extLst>
            </p:cNvPr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8271BB72-8C13-419D-F564-8890A617F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31F643-5571-14F8-FDF8-220AE39BEE14}"/>
              </a:ext>
            </a:extLst>
          </p:cNvPr>
          <p:cNvGrpSpPr>
            <a:grpSpLocks/>
          </p:cNvGrpSpPr>
          <p:nvPr/>
        </p:nvGrpSpPr>
        <p:grpSpPr bwMode="auto">
          <a:xfrm>
            <a:off x="1605508" y="3213100"/>
            <a:ext cx="8167688" cy="3438525"/>
            <a:chOff x="431790" y="2940279"/>
            <a:chExt cx="8167924" cy="34394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A05BEE-5DB5-ED20-9025-40D4C5A579DD}"/>
                </a:ext>
              </a:extLst>
            </p:cNvPr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2" descr="server-white.png">
              <a:extLst>
                <a:ext uri="{FF2B5EF4-FFF2-40B4-BE49-F238E27FC236}">
                  <a16:creationId xmlns:a16="http://schemas.microsoft.com/office/drawing/2014/main" id="{7FFFB7EE-0427-B1F6-8301-17944C4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5A3B8040-5D51-24FC-C041-A0C5E60E9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9588F32C-828B-C128-DAA4-900B8C2A5C99}"/>
              </a:ext>
            </a:extLst>
          </p:cNvPr>
          <p:cNvGrpSpPr>
            <a:grpSpLocks/>
          </p:cNvGrpSpPr>
          <p:nvPr/>
        </p:nvGrpSpPr>
        <p:grpSpPr bwMode="auto">
          <a:xfrm>
            <a:off x="2513558" y="5745163"/>
            <a:ext cx="984250" cy="517525"/>
            <a:chOff x="1031875" y="3846513"/>
            <a:chExt cx="1528762" cy="5175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C05DA3-F3F4-4459-4FD7-19322AED5D22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258DA1CA-B757-53D5-E64B-B2FE58582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418D0DD1-EF5F-3ED9-A116-24370CDB4E38}"/>
              </a:ext>
            </a:extLst>
          </p:cNvPr>
          <p:cNvGrpSpPr>
            <a:grpSpLocks/>
          </p:cNvGrpSpPr>
          <p:nvPr/>
        </p:nvGrpSpPr>
        <p:grpSpPr bwMode="auto">
          <a:xfrm>
            <a:off x="4947196" y="5745163"/>
            <a:ext cx="1639887" cy="627062"/>
            <a:chOff x="3402013" y="3846513"/>
            <a:chExt cx="1639887" cy="6270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2F6813-3DF0-6C49-FE75-C5F2E8B354D7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FEC731-51D3-A483-FAAF-70BDBACC20B7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4A9605-F814-4CA7-B9A6-343171186F6D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7AF35F6C-9B07-02C1-1E9D-B6D8A4211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AFA5D250-2BF9-97BF-A9CB-AA67626F6DD8}"/>
              </a:ext>
            </a:extLst>
          </p:cNvPr>
          <p:cNvGrpSpPr>
            <a:grpSpLocks/>
          </p:cNvGrpSpPr>
          <p:nvPr/>
        </p:nvGrpSpPr>
        <p:grpSpPr bwMode="auto">
          <a:xfrm>
            <a:off x="5345658" y="4167188"/>
            <a:ext cx="1639888" cy="627062"/>
            <a:chOff x="3402013" y="3846513"/>
            <a:chExt cx="1639887" cy="627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2B9503-0AA1-E99C-A555-A221160215EA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0E5E59-7A22-5C86-F4E2-ADF31E2422C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576F7D-F70E-374C-7EEF-B27A397455B6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4657154A-C77C-737C-752B-39A5E1144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BD81FE-641E-11D6-9BFE-69EC846AD106}"/>
              </a:ext>
            </a:extLst>
          </p:cNvPr>
          <p:cNvCxnSpPr/>
          <p:nvPr/>
        </p:nvCxnSpPr>
        <p:spPr bwMode="auto">
          <a:xfrm flipH="1">
            <a:off x="3305721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1DE466-3C69-A41A-D8F0-6284386301D1}"/>
              </a:ext>
            </a:extLst>
          </p:cNvPr>
          <p:cNvCxnSpPr/>
          <p:nvPr/>
        </p:nvCxnSpPr>
        <p:spPr bwMode="auto">
          <a:xfrm>
            <a:off x="3481933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0429B3-A0C9-1101-C01C-5687CB188629}"/>
              </a:ext>
            </a:extLst>
          </p:cNvPr>
          <p:cNvCxnSpPr/>
          <p:nvPr/>
        </p:nvCxnSpPr>
        <p:spPr bwMode="auto">
          <a:xfrm flipV="1">
            <a:off x="6156871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3085B9-7B45-E081-885F-9F59C1525EF6}"/>
              </a:ext>
            </a:extLst>
          </p:cNvPr>
          <p:cNvCxnSpPr/>
          <p:nvPr/>
        </p:nvCxnSpPr>
        <p:spPr bwMode="auto">
          <a:xfrm flipH="1" flipV="1">
            <a:off x="6587083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4">
            <a:extLst>
              <a:ext uri="{FF2B5EF4-FFF2-40B4-BE49-F238E27FC236}">
                <a16:creationId xmlns:a16="http://schemas.microsoft.com/office/drawing/2014/main" id="{26525A70-8B3A-E813-34B0-9E19CF870273}"/>
              </a:ext>
            </a:extLst>
          </p:cNvPr>
          <p:cNvGrpSpPr>
            <a:grpSpLocks/>
          </p:cNvGrpSpPr>
          <p:nvPr/>
        </p:nvGrpSpPr>
        <p:grpSpPr bwMode="auto">
          <a:xfrm>
            <a:off x="2691358" y="53975"/>
            <a:ext cx="1693863" cy="1231900"/>
            <a:chOff x="326137" y="153710"/>
            <a:chExt cx="1693911" cy="1232407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C541C641-9659-245B-3957-F7B5BF9E5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8" name="Picture 46">
              <a:extLst>
                <a:ext uri="{FF2B5EF4-FFF2-40B4-BE49-F238E27FC236}">
                  <a16:creationId xmlns:a16="http://schemas.microsoft.com/office/drawing/2014/main" id="{BBED5E50-D40C-231C-FE4D-A77DF6DC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BA4702B7-5996-E800-B7C0-06054082975E}"/>
              </a:ext>
            </a:extLst>
          </p:cNvPr>
          <p:cNvCxnSpPr/>
          <p:nvPr/>
        </p:nvCxnSpPr>
        <p:spPr>
          <a:xfrm rot="16200000" flipV="1">
            <a:off x="2163514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3332BCC-483F-DB42-E717-67BC09F0A1B8}"/>
              </a:ext>
            </a:extLst>
          </p:cNvPr>
          <p:cNvSpPr/>
          <p:nvPr/>
        </p:nvSpPr>
        <p:spPr>
          <a:xfrm>
            <a:off x="1173708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429AC49-3806-2134-2CC1-6F4F88735E2B}"/>
              </a:ext>
            </a:extLst>
          </p:cNvPr>
          <p:cNvGrpSpPr>
            <a:grpSpLocks/>
          </p:cNvGrpSpPr>
          <p:nvPr/>
        </p:nvGrpSpPr>
        <p:grpSpPr bwMode="auto">
          <a:xfrm>
            <a:off x="7928521" y="5745163"/>
            <a:ext cx="1639887" cy="627062"/>
            <a:chOff x="3402013" y="3846513"/>
            <a:chExt cx="1639887" cy="627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132D22-0BFF-E539-99AD-83D4C9B824E2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CD8764-D0B4-8A55-36CC-37464AF4456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D5E26D-A8B9-DEA1-B8EF-B513E8821B1C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955EC2D7-48CC-FDA8-3095-66DDEF4EF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B2C3870E-9F35-C2D4-9AC8-62FB8AE089CA}"/>
              </a:ext>
            </a:extLst>
          </p:cNvPr>
          <p:cNvGrpSpPr>
            <a:grpSpLocks/>
          </p:cNvGrpSpPr>
          <p:nvPr/>
        </p:nvGrpSpPr>
        <p:grpSpPr bwMode="auto">
          <a:xfrm>
            <a:off x="8093621" y="2763838"/>
            <a:ext cx="1223962" cy="628650"/>
            <a:chOff x="6920301" y="1979160"/>
            <a:chExt cx="1223963" cy="628650"/>
          </a:xfrm>
        </p:grpSpPr>
        <p:sp>
          <p:nvSpPr>
            <p:cNvPr id="37" name="Can 36">
              <a:extLst>
                <a:ext uri="{FF2B5EF4-FFF2-40B4-BE49-F238E27FC236}">
                  <a16:creationId xmlns:a16="http://schemas.microsoft.com/office/drawing/2014/main" id="{D64D041D-58A8-E04A-D49D-2DFB4B72D6EB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18A124E0-25EE-F41A-8AC8-23623AFFA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22FF67-6E72-43CD-D314-6997A546A54D}"/>
              </a:ext>
            </a:extLst>
          </p:cNvPr>
          <p:cNvCxnSpPr/>
          <p:nvPr/>
        </p:nvCxnSpPr>
        <p:spPr bwMode="auto">
          <a:xfrm flipV="1">
            <a:off x="8746083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5">
            <a:extLst>
              <a:ext uri="{FF2B5EF4-FFF2-40B4-BE49-F238E27FC236}">
                <a16:creationId xmlns:a16="http://schemas.microsoft.com/office/drawing/2014/main" id="{0F2EDEF5-BD46-5979-4567-1553140282B3}"/>
              </a:ext>
            </a:extLst>
          </p:cNvPr>
          <p:cNvGrpSpPr>
            <a:grpSpLocks/>
          </p:cNvGrpSpPr>
          <p:nvPr/>
        </p:nvGrpSpPr>
        <p:grpSpPr bwMode="auto">
          <a:xfrm>
            <a:off x="7979321" y="650875"/>
            <a:ext cx="1527175" cy="2112963"/>
            <a:chOff x="6806302" y="650138"/>
            <a:chExt cx="1527175" cy="21137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D215EB-F668-F846-C153-FAE1F2A65B2C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29">
              <a:extLst>
                <a:ext uri="{FF2B5EF4-FFF2-40B4-BE49-F238E27FC236}">
                  <a16:creationId xmlns:a16="http://schemas.microsoft.com/office/drawing/2014/main" id="{1FF41454-70AC-10BD-AACC-B9F35C768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E29D3B7-AD09-55D3-3506-209E582F6722}"/>
                </a:ext>
              </a:extLst>
            </p:cNvPr>
            <p:cNvCxnSpPr>
              <a:endCxn id="41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210560-4482-3FA0-9C1B-4D70F4E2A7F3}"/>
              </a:ext>
            </a:extLst>
          </p:cNvPr>
          <p:cNvGrpSpPr>
            <a:grpSpLocks/>
          </p:cNvGrpSpPr>
          <p:nvPr/>
        </p:nvGrpSpPr>
        <p:grpSpPr bwMode="auto">
          <a:xfrm>
            <a:off x="4432016" y="2861919"/>
            <a:ext cx="5374517" cy="3781770"/>
            <a:chOff x="3258463" y="2861623"/>
            <a:chExt cx="5373590" cy="3782114"/>
          </a:xfrm>
        </p:grpSpPr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6FDF2087-F876-2588-4B96-C56EF1A67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47" name="TextBox 2">
                <a:extLst>
                  <a:ext uri="{FF2B5EF4-FFF2-40B4-BE49-F238E27FC236}">
                    <a16:creationId xmlns:a16="http://schemas.microsoft.com/office/drawing/2014/main" id="{D578074A-21E1-F638-71C6-F82865324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B0FFFA4-C4E7-D159-C5AA-B457085135CC}"/>
                  </a:ext>
                </a:extLst>
              </p:cNvPr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7030845-0DA6-FD1A-31C2-D8205D6CAC2A}"/>
                </a:ext>
              </a:extLst>
            </p:cNvPr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205A6-C151-0CA9-7841-F45943028293}"/>
              </a:ext>
            </a:extLst>
          </p:cNvPr>
          <p:cNvGrpSpPr>
            <a:grpSpLocks/>
          </p:cNvGrpSpPr>
          <p:nvPr/>
        </p:nvGrpSpPr>
        <p:grpSpPr bwMode="auto">
          <a:xfrm>
            <a:off x="4479096" y="280988"/>
            <a:ext cx="5294105" cy="2090094"/>
            <a:chOff x="3306163" y="280952"/>
            <a:chExt cx="5292563" cy="2089949"/>
          </a:xfrm>
        </p:grpSpPr>
        <p:grpSp>
          <p:nvGrpSpPr>
            <p:cNvPr id="50" name="Group 7">
              <a:extLst>
                <a:ext uri="{FF2B5EF4-FFF2-40B4-BE49-F238E27FC236}">
                  <a16:creationId xmlns:a16="http://schemas.microsoft.com/office/drawing/2014/main" id="{32E5C963-58AA-E7F8-12AE-7FCE32484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52" name="TextBox 2">
                <a:extLst>
                  <a:ext uri="{FF2B5EF4-FFF2-40B4-BE49-F238E27FC236}">
                    <a16:creationId xmlns:a16="http://schemas.microsoft.com/office/drawing/2014/main" id="{EFD76C43-FD2E-C814-DEAA-0105FFB45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81204B4-C14A-C97A-188E-76A131839DA2}"/>
                  </a:ext>
                </a:extLst>
              </p:cNvPr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F00E893-5234-7FC2-C51C-8C55C8CB4C81}"/>
                </a:ext>
              </a:extLst>
            </p:cNvPr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7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CEDC-35D7-6AFD-9E58-4330A639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7937" cy="1325563"/>
          </a:xfrm>
        </p:spPr>
        <p:txBody>
          <a:bodyPr/>
          <a:lstStyle/>
          <a:p>
            <a:r>
              <a:rPr lang="en-00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9AB0-896D-FFD4-72D6-7400BC01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7937" cy="4351338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D40FAF93-0393-81CF-F432-0445FACC00A8}"/>
              </a:ext>
            </a:extLst>
          </p:cNvPr>
          <p:cNvGrpSpPr>
            <a:grpSpLocks/>
          </p:cNvGrpSpPr>
          <p:nvPr/>
        </p:nvGrpSpPr>
        <p:grpSpPr bwMode="auto">
          <a:xfrm>
            <a:off x="8515374" y="5728494"/>
            <a:ext cx="1639887" cy="627062"/>
            <a:chOff x="3402013" y="3846513"/>
            <a:chExt cx="1639887" cy="62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37CA0B-B754-7EF1-2618-514751867606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97AAA4-A7E5-F4AE-1158-2500CB85CCEE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BE54CE-34B4-193C-EB1C-F12160BB64AF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7C6DC8A8-7ACB-B916-E846-1F8A20A59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2257840-78E8-29B2-95C2-8B32F021D9F1}"/>
              </a:ext>
            </a:extLst>
          </p:cNvPr>
          <p:cNvGrpSpPr>
            <a:grpSpLocks/>
          </p:cNvGrpSpPr>
          <p:nvPr/>
        </p:nvGrpSpPr>
        <p:grpSpPr bwMode="auto">
          <a:xfrm>
            <a:off x="8680474" y="2747169"/>
            <a:ext cx="1223962" cy="628650"/>
            <a:chOff x="6920301" y="1979160"/>
            <a:chExt cx="1223963" cy="62865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E5F917BE-AFE2-302D-66E7-05AC285F4DCE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394EC474-FADD-A414-ECF7-3FF77054B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5C2656-E80B-7A98-FA12-228AD72CAD1E}"/>
              </a:ext>
            </a:extLst>
          </p:cNvPr>
          <p:cNvCxnSpPr/>
          <p:nvPr/>
        </p:nvCxnSpPr>
        <p:spPr bwMode="auto">
          <a:xfrm flipV="1">
            <a:off x="9332936" y="3398044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45">
            <a:extLst>
              <a:ext uri="{FF2B5EF4-FFF2-40B4-BE49-F238E27FC236}">
                <a16:creationId xmlns:a16="http://schemas.microsoft.com/office/drawing/2014/main" id="{FD1D010D-FF94-41C4-9E8B-8864295C0FA2}"/>
              </a:ext>
            </a:extLst>
          </p:cNvPr>
          <p:cNvGrpSpPr>
            <a:grpSpLocks/>
          </p:cNvGrpSpPr>
          <p:nvPr/>
        </p:nvGrpSpPr>
        <p:grpSpPr bwMode="auto">
          <a:xfrm>
            <a:off x="8566174" y="634206"/>
            <a:ext cx="1527175" cy="2112963"/>
            <a:chOff x="6806302" y="650138"/>
            <a:chExt cx="1527175" cy="2113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47BC2A-36BD-38DD-671F-41027C0C0F0C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8D27A47F-5D0D-61CC-BE61-D9831E05F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7C8CB33-7956-AFCD-E453-F94B2B6A6CB2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2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DE07B-23B0-D2B4-F553-A7C03B10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A9EF75-9EFB-550F-0621-B2CA7C54E532}"/>
              </a:ext>
            </a:extLst>
          </p:cNvPr>
          <p:cNvSpPr/>
          <p:nvPr/>
        </p:nvSpPr>
        <p:spPr>
          <a:xfrm>
            <a:off x="0" y="1776676"/>
            <a:ext cx="387595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0842-663E-BD1C-7AF6-CBBCF091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17937" cy="1325563"/>
          </a:xfrm>
        </p:spPr>
        <p:txBody>
          <a:bodyPr/>
          <a:lstStyle/>
          <a:p>
            <a:r>
              <a:rPr lang="en-00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BD03-4D07-1FEB-733B-F08F2E8D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7937" cy="4351338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BAA945C7-2C81-846C-0E8F-7E49413AB147}"/>
              </a:ext>
            </a:extLst>
          </p:cNvPr>
          <p:cNvGrpSpPr>
            <a:grpSpLocks/>
          </p:cNvGrpSpPr>
          <p:nvPr/>
        </p:nvGrpSpPr>
        <p:grpSpPr bwMode="auto">
          <a:xfrm>
            <a:off x="8515374" y="5728494"/>
            <a:ext cx="1639887" cy="627062"/>
            <a:chOff x="3402013" y="3846513"/>
            <a:chExt cx="1639887" cy="62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0F2B71-AF56-BA52-675B-E456F5224F49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4ADA46-FA6E-489E-4D7C-CF9D3C4CE715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941166-C046-E4FF-4B1B-396C7A2E8B9E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8DA5BE8F-3622-249B-1F57-8C6150C19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E96A595-5BFF-190B-C3F2-309F1DA0F797}"/>
              </a:ext>
            </a:extLst>
          </p:cNvPr>
          <p:cNvGrpSpPr>
            <a:grpSpLocks/>
          </p:cNvGrpSpPr>
          <p:nvPr/>
        </p:nvGrpSpPr>
        <p:grpSpPr bwMode="auto">
          <a:xfrm>
            <a:off x="8680474" y="2747169"/>
            <a:ext cx="1223962" cy="628650"/>
            <a:chOff x="6920301" y="1979160"/>
            <a:chExt cx="1223963" cy="62865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A98BCC9F-99AD-F2B3-0695-15BEE04C621E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273D3818-78F4-E48E-5CE8-F9CD8F5BC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817583-5053-A659-E36B-F2AE0BDDAB36}"/>
              </a:ext>
            </a:extLst>
          </p:cNvPr>
          <p:cNvCxnSpPr/>
          <p:nvPr/>
        </p:nvCxnSpPr>
        <p:spPr bwMode="auto">
          <a:xfrm flipV="1">
            <a:off x="9332936" y="3398044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4D63173-EBC5-B47E-D891-A57E9246E3D7}"/>
              </a:ext>
            </a:extLst>
          </p:cNvPr>
          <p:cNvGrpSpPr>
            <a:grpSpLocks/>
          </p:cNvGrpSpPr>
          <p:nvPr/>
        </p:nvGrpSpPr>
        <p:grpSpPr bwMode="auto">
          <a:xfrm>
            <a:off x="8566174" y="634206"/>
            <a:ext cx="1527175" cy="2112963"/>
            <a:chOff x="6806302" y="650138"/>
            <a:chExt cx="1527175" cy="2113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CD11A5-C6BE-9CE4-BB13-BF1E96A572BD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C0365DF9-38CA-B9FC-197D-D39377765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5E6ED6-B6CA-893B-F35A-8F5BCE14F411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8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929</Words>
  <Application>Microsoft Macintosh PowerPoint</Application>
  <PresentationFormat>Widescreen</PresentationFormat>
  <Paragraphs>272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Aptos</vt:lpstr>
      <vt:lpstr>Aptos Display</vt:lpstr>
      <vt:lpstr>Arial</vt:lpstr>
      <vt:lpstr>Calibri</vt:lpstr>
      <vt:lpstr>Courier</vt:lpstr>
      <vt:lpstr>Lucida Blackletter</vt:lpstr>
      <vt:lpstr>Office Theme</vt:lpstr>
      <vt:lpstr>Databases and the MVC Model</vt:lpstr>
      <vt:lpstr>How do we enable our Rails apps to CRUD persistent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Two key aspects of a DBMS</vt:lpstr>
      <vt:lpstr>Relational Model Concepts</vt:lpstr>
      <vt:lpstr>Example Tables</vt:lpstr>
      <vt:lpstr>How Apps Use DBs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See the Demos-n-Deets for How This ORM Is Applied in Rails Model Programming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16</cp:revision>
  <dcterms:created xsi:type="dcterms:W3CDTF">2025-02-12T03:44:48Z</dcterms:created>
  <dcterms:modified xsi:type="dcterms:W3CDTF">2025-02-12T14:37:18Z</dcterms:modified>
</cp:coreProperties>
</file>