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379"/>
    <a:srgbClr val="A8D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44"/>
    <p:restoredTop sz="94673"/>
  </p:normalViewPr>
  <p:slideViewPr>
    <p:cSldViewPr snapToGrid="0">
      <p:cViewPr varScale="1">
        <p:scale>
          <a:sx n="102" d="100"/>
          <a:sy n="102" d="100"/>
        </p:scale>
        <p:origin x="1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56390-4C0D-1944-A951-ED271A95DB5A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9185-A523-DF4B-B8A6-0D8F5B7F91A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3464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“spider web” by Mario A. P. is licensed under CC BY-SA 2.0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flic.kr</a:t>
            </a:r>
            <a:r>
              <a:rPr lang="en-US" dirty="0"/>
              <a:t>/p/R6Bfo3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9185-A523-DF4B-B8A6-0D8F5B7F91AE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9697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7047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200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446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2859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2444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1531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86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85156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09384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2830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4103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448B2C0-10DC-6240-8185-7B8398975F9D}" type="datetimeFigureOut">
              <a:rPr lang="en-001" smtClean="0"/>
              <a:t>05/02/2025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A7D5C2E-D5D1-FF4E-B085-00EC437F24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533102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A40DE4-3143-78F5-1A30-53D0B764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3841"/>
            <a:ext cx="10515600" cy="1325563"/>
          </a:xfrm>
        </p:spPr>
        <p:txBody>
          <a:bodyPr>
            <a:normAutofit/>
          </a:bodyPr>
          <a:lstStyle/>
          <a:p>
            <a:r>
              <a:rPr lang="en-001" sz="6000" dirty="0">
                <a:solidFill>
                  <a:srgbClr val="A8D379"/>
                </a:solidFill>
              </a:rPr>
              <a:t>HTTP and the Web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177CD-1C80-6022-D285-443804DD57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43" b="19958"/>
          <a:stretch/>
        </p:blipFill>
        <p:spPr>
          <a:xfrm>
            <a:off x="0" y="0"/>
            <a:ext cx="12192000" cy="5237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C30F5-7FA7-F125-B739-6CA834E14091}"/>
              </a:ext>
            </a:extLst>
          </p:cNvPr>
          <p:cNvSpPr txBox="1"/>
          <p:nvPr/>
        </p:nvSpPr>
        <p:spPr>
          <a:xfrm>
            <a:off x="6344240" y="6550905"/>
            <a:ext cx="5847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“spider web” by Mario A. P. is licensed under CC BY-SA 2.0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99153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494-32E1-C2C0-ACE9-91B83D89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HTTP Response</a:t>
            </a:r>
            <a:endParaRPr lang="en-00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4F637-7703-9AB3-59EE-ED616374D812}"/>
              </a:ext>
            </a:extLst>
          </p:cNvPr>
          <p:cNvSpPr txBox="1"/>
          <p:nvPr/>
        </p:nvSpPr>
        <p:spPr>
          <a:xfrm>
            <a:off x="3462793" y="2995613"/>
            <a:ext cx="5589587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 dirty="0">
                <a:latin typeface="Courier New" charset="0"/>
              </a:rPr>
              <a:t>HTTP/1.1 200 OK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Content-Type: text/html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Content-Length: 397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Date: Wed, 19 Nov 2003 03:25:40 GMT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Server: Apache-Coyote/1.1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Connection: close</a:t>
            </a:r>
          </a:p>
          <a:p>
            <a:pPr eaLnBrk="1" hangingPunct="1"/>
            <a:endParaRPr lang="en-US" altLang="en-US" sz="2000" b="1" dirty="0">
              <a:latin typeface="Courier New" charset="0"/>
            </a:endParaRP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&lt;!DOCTYPE html&gt;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&lt;html&gt;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&lt;/html&gt;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2E10EC3-18A1-2E86-91B9-1D03D4D4C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168" y="1684338"/>
            <a:ext cx="2741612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 status code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8EC2E08-D96B-F026-286F-404A7D03072E}"/>
              </a:ext>
            </a:extLst>
          </p:cNvPr>
          <p:cNvSpPr/>
          <p:nvPr/>
        </p:nvSpPr>
        <p:spPr>
          <a:xfrm rot="16200000">
            <a:off x="3939836" y="2201069"/>
            <a:ext cx="434975" cy="12715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4D6F448-1F68-C14D-D0F1-42B73F7A4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455" y="1722438"/>
            <a:ext cx="144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A3AFB87-96D9-B5D3-8E72-678A6A27C53F}"/>
              </a:ext>
            </a:extLst>
          </p:cNvPr>
          <p:cNvSpPr/>
          <p:nvPr/>
        </p:nvSpPr>
        <p:spPr>
          <a:xfrm rot="10800000">
            <a:off x="3086554" y="3311525"/>
            <a:ext cx="434975" cy="1568449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38EAB731-C89C-F784-F87A-EA507B735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855" y="35036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2732D4C-D9CA-843D-5DA2-04BA0B3E0FE8}"/>
              </a:ext>
            </a:extLst>
          </p:cNvPr>
          <p:cNvSpPr/>
          <p:nvPr/>
        </p:nvSpPr>
        <p:spPr>
          <a:xfrm rot="10800000">
            <a:off x="3086554" y="5175249"/>
            <a:ext cx="434975" cy="1203779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D8F14085-C73E-E6E8-87DE-07B327F6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855" y="521176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body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46543B10-DDF3-B3F7-448A-545763757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405" y="2216150"/>
            <a:ext cx="4181475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Text version of status code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8099F2-C5A8-3FE5-0E10-1BF24C6F5559}"/>
              </a:ext>
            </a:extLst>
          </p:cNvPr>
          <p:cNvCxnSpPr/>
          <p:nvPr/>
        </p:nvCxnSpPr>
        <p:spPr>
          <a:xfrm flipH="1">
            <a:off x="5215393" y="2105025"/>
            <a:ext cx="592137" cy="9747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8F5228-AAF4-255B-F907-5B8653802F1F}"/>
              </a:ext>
            </a:extLst>
          </p:cNvPr>
          <p:cNvCxnSpPr/>
          <p:nvPr/>
        </p:nvCxnSpPr>
        <p:spPr>
          <a:xfrm flipH="1">
            <a:off x="5807530" y="2619375"/>
            <a:ext cx="280988" cy="471488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28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E740-609F-547A-BE92-F1784793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Apps in Rails =</a:t>
            </a:r>
            <a:br>
              <a:rPr lang="en-US" dirty="0"/>
            </a:br>
            <a:r>
              <a:rPr lang="en-US" dirty="0"/>
              <a:t>Creating a Custom Server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5AAEB-58AE-9DBD-957A-C866BDC9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how to respond to different requests</a:t>
            </a:r>
          </a:p>
          <a:p>
            <a:r>
              <a:rPr lang="en-US" dirty="0"/>
              <a:t>Define HTML to be sent to clients</a:t>
            </a:r>
          </a:p>
          <a:p>
            <a:endParaRPr lang="en-0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6CA369-C95C-05AD-8609-5EE3A8FEA71D}"/>
              </a:ext>
            </a:extLst>
          </p:cNvPr>
          <p:cNvGrpSpPr/>
          <p:nvPr/>
        </p:nvGrpSpPr>
        <p:grpSpPr>
          <a:xfrm>
            <a:off x="2555303" y="3344611"/>
            <a:ext cx="7233801" cy="2577015"/>
            <a:chOff x="828963" y="3344611"/>
            <a:chExt cx="7233801" cy="25770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736685-3FA2-7EBE-1EF8-A5F1672924D0}"/>
                </a:ext>
              </a:extLst>
            </p:cNvPr>
            <p:cNvGrpSpPr/>
            <p:nvPr/>
          </p:nvGrpSpPr>
          <p:grpSpPr>
            <a:xfrm>
              <a:off x="5618494" y="3344611"/>
              <a:ext cx="2444270" cy="2577015"/>
              <a:chOff x="5047780" y="3549148"/>
              <a:chExt cx="2444270" cy="2577015"/>
            </a:xfrm>
          </p:grpSpPr>
          <p:pic>
            <p:nvPicPr>
              <p:cNvPr id="13" name="Picture 2" descr="server-white.png">
                <a:extLst>
                  <a:ext uri="{FF2B5EF4-FFF2-40B4-BE49-F238E27FC236}">
                    <a16:creationId xmlns:a16="http://schemas.microsoft.com/office/drawing/2014/main" id="{B718BC3D-1887-5278-2E69-0275748A3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780" y="3682465"/>
                <a:ext cx="2444270" cy="2443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27">
                <a:extLst>
                  <a:ext uri="{FF2B5EF4-FFF2-40B4-BE49-F238E27FC236}">
                    <a16:creationId xmlns:a16="http://schemas.microsoft.com/office/drawing/2014/main" id="{3D1C6101-7633-6D72-1C3A-BDCF8EA7CD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2727" y="3549148"/>
                <a:ext cx="187083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Rails Server</a:t>
                </a: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B1AABB1-B73F-FDCC-FE68-CF6D56DFD4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8128" y="4307305"/>
              <a:ext cx="389829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EC151CF-EA75-20F2-0CD0-5C5648EB13C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58128" y="4959937"/>
              <a:ext cx="3898294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73D494E7-4ED4-0CB5-A34B-231A5C263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408" y="3907195"/>
              <a:ext cx="1735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Requests</a:t>
              </a:r>
            </a:p>
          </p:txBody>
        </p:sp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96E0E772-4932-F42E-D744-195150BDF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868" y="4936628"/>
              <a:ext cx="1887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Responses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DFC2FC-D4FB-DDFA-D918-B9A93C1B8B9D}"/>
                </a:ext>
              </a:extLst>
            </p:cNvPr>
            <p:cNvGrpSpPr/>
            <p:nvPr/>
          </p:nvGrpSpPr>
          <p:grpSpPr>
            <a:xfrm>
              <a:off x="828963" y="3344611"/>
              <a:ext cx="1529165" cy="2104115"/>
              <a:chOff x="828963" y="3344611"/>
              <a:chExt cx="1529165" cy="2104115"/>
            </a:xfrm>
          </p:grpSpPr>
          <p:sp>
            <p:nvSpPr>
              <p:cNvPr id="11" name="TextBox 27">
                <a:extLst>
                  <a:ext uri="{FF2B5EF4-FFF2-40B4-BE49-F238E27FC236}">
                    <a16:creationId xmlns:a16="http://schemas.microsoft.com/office/drawing/2014/main" id="{CA1E50BD-C77D-6B09-8527-B3B29606E3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239" y="3344611"/>
                <a:ext cx="138461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Browser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A1C8617-BDA9-3DD6-5A28-F2431C65B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963" y="3858186"/>
                <a:ext cx="1529165" cy="15905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970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399D-5F47-7023-43B2-3F1F4DC7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7997" cy="1325563"/>
          </a:xfrm>
        </p:spPr>
        <p:txBody>
          <a:bodyPr/>
          <a:lstStyle/>
          <a:p>
            <a:r>
              <a:rPr lang="en-00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7923-8C77-7E0C-7509-8971D9BA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7997" cy="4351338"/>
          </a:xfrm>
        </p:spPr>
        <p:txBody>
          <a:bodyPr/>
          <a:lstStyle/>
          <a:p>
            <a:r>
              <a:rPr lang="en-001" dirty="0"/>
              <a:t>Client-Server Web Architecture</a:t>
            </a:r>
          </a:p>
          <a:p>
            <a:r>
              <a:rPr lang="en-001" dirty="0"/>
              <a:t>URLs</a:t>
            </a:r>
          </a:p>
          <a:p>
            <a:r>
              <a:rPr lang="en-001" dirty="0"/>
              <a:t>Hypertext Transfer Protocol (HTTP)</a:t>
            </a:r>
          </a:p>
          <a:p>
            <a:r>
              <a:rPr lang="en-001" dirty="0"/>
              <a:t>GET/POST/PATCH/DELETE Requests</a:t>
            </a:r>
          </a:p>
          <a:p>
            <a:r>
              <a:rPr lang="en-001" dirty="0"/>
              <a:t>Response format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5BDF4-CE6B-0E60-BE84-F8E190ACC8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</a:blip>
          <a:srcRect l="46001" t="15542" r="14253"/>
          <a:stretch/>
        </p:blipFill>
        <p:spPr>
          <a:xfrm>
            <a:off x="7346197" y="0"/>
            <a:ext cx="484580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BA5B5C-2726-371D-5467-B7EFC648A01A}"/>
              </a:ext>
            </a:extLst>
          </p:cNvPr>
          <p:cNvSpPr txBox="1"/>
          <p:nvPr/>
        </p:nvSpPr>
        <p:spPr>
          <a:xfrm>
            <a:off x="5113222" y="6581001"/>
            <a:ext cx="70787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“spider web” by Mario A. P. is licensed under CC BY-SA 2.0 / Cropped, color adjusted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131284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71068B-EB84-331A-5B54-DCC7FD3A1F94}"/>
              </a:ext>
            </a:extLst>
          </p:cNvPr>
          <p:cNvSpPr txBox="1">
            <a:spLocks/>
          </p:cNvSpPr>
          <p:nvPr/>
        </p:nvSpPr>
        <p:spPr>
          <a:xfrm>
            <a:off x="0" y="2350067"/>
            <a:ext cx="12192000" cy="1896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>
                <a:ea typeface="ＭＳ Ｐゴシック" charset="-128"/>
              </a:rPr>
              <a:t>When you open a web page in your browser,</a:t>
            </a:r>
            <a:br>
              <a:rPr lang="en-US" altLang="en-US" sz="3200" dirty="0">
                <a:ea typeface="ＭＳ Ｐゴシック" charset="-128"/>
              </a:rPr>
            </a:br>
            <a:r>
              <a:rPr lang="en-US" altLang="en-US" sz="3200" dirty="0">
                <a:ea typeface="ＭＳ Ｐゴシック" charset="-128"/>
              </a:rPr>
              <a:t>where does that HTML come from, and</a:t>
            </a:r>
            <a:br>
              <a:rPr lang="en-US" altLang="en-US" sz="3200" dirty="0">
                <a:ea typeface="ＭＳ Ｐゴシック" charset="-128"/>
              </a:rPr>
            </a:br>
            <a:r>
              <a:rPr lang="en-US" altLang="en-US" sz="3200" dirty="0">
                <a:ea typeface="ＭＳ Ｐゴシック" charset="-128"/>
              </a:rPr>
              <a:t>how does it get to your browser?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276C2A-893C-68C1-7546-2441B534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the Web work?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135839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91F8C7F-294A-EB89-EA92-6D7CDE9BD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42" y="1043801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7DA06786-7BA6-952B-481B-5E22889C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205" y="6581001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180AB3F-A65C-30C3-2841-82EB09209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972" y="6580227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From </a:t>
            </a:r>
            <a:r>
              <a:rPr lang="en-US" altLang="en-US" sz="12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nd</a:t>
            </a:r>
            <a:r>
              <a:rPr lang="en-US" altLang="en-US" sz="12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edition)</a:t>
            </a:r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p.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5A2AB-649E-22C8-EC33-3966F44D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</p:spPr>
        <p:txBody>
          <a:bodyPr/>
          <a:lstStyle/>
          <a:p>
            <a:r>
              <a:rPr lang="en-US" dirty="0"/>
              <a:t>Client-Server Architecture of the Web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405359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D8CB-95EC-7386-A157-4E0AC686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>
            <a:normAutofit/>
          </a:bodyPr>
          <a:lstStyle/>
          <a:p>
            <a:r>
              <a:rPr lang="en-US" dirty="0"/>
              <a:t>Client-Server Interaction</a:t>
            </a:r>
            <a:endParaRPr lang="en-001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3473BC5-3550-BC1A-AC30-CF57F21F0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972" y="6581001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From </a:t>
            </a:r>
            <a:r>
              <a:rPr lang="en-US" altLang="en-US" sz="12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nd</a:t>
            </a:r>
            <a:r>
              <a:rPr lang="en-US" altLang="en-US" sz="12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edition)</a:t>
            </a:r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p. 4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387B039-10A2-82CC-8144-25C8F04F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>
            <a:fillRect/>
          </a:stretch>
        </p:blipFill>
        <p:spPr bwMode="auto">
          <a:xfrm>
            <a:off x="2141658" y="1447800"/>
            <a:ext cx="78359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65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D910F66A-0DD1-DA59-654C-73C07ED9A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72" y="478518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D64A5231-B030-D301-DF47-C7A0D36DE6D7}"/>
              </a:ext>
            </a:extLst>
          </p:cNvPr>
          <p:cNvSpPr/>
          <p:nvPr/>
        </p:nvSpPr>
        <p:spPr>
          <a:xfrm>
            <a:off x="6243185" y="2689906"/>
            <a:ext cx="3148012" cy="1497012"/>
          </a:xfrm>
          <a:custGeom>
            <a:avLst/>
            <a:gdLst>
              <a:gd name="connsiteX0" fmla="*/ 0 w 3147785"/>
              <a:gd name="connsiteY0" fmla="*/ 0 h 1496786"/>
              <a:gd name="connsiteX1" fmla="*/ 1877785 w 3147785"/>
              <a:gd name="connsiteY1" fmla="*/ 299358 h 1496786"/>
              <a:gd name="connsiteX2" fmla="*/ 1778000 w 3147785"/>
              <a:gd name="connsiteY2" fmla="*/ 988786 h 1496786"/>
              <a:gd name="connsiteX3" fmla="*/ 3147785 w 3147785"/>
              <a:gd name="connsiteY3" fmla="*/ 1496786 h 14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785" h="1496786">
                <a:moveTo>
                  <a:pt x="0" y="0"/>
                </a:moveTo>
                <a:lnTo>
                  <a:pt x="1877785" y="299358"/>
                </a:lnTo>
                <a:lnTo>
                  <a:pt x="1778000" y="988786"/>
                </a:lnTo>
                <a:lnTo>
                  <a:pt x="3147785" y="1496786"/>
                </a:lnTo>
              </a:path>
            </a:pathLst>
          </a:custGeom>
          <a:ln w="76200" cmpd="sng">
            <a:solidFill>
              <a:srgbClr val="FF00FF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0B6D238-0BB9-6A32-9509-C9FA17483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660" y="3289981"/>
            <a:ext cx="446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CF2E0-B1B9-9692-425E-F56B1C48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86200" cy="2665413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you tell a browser to send</a:t>
            </a:r>
            <a:br>
              <a:rPr lang="en-US" dirty="0"/>
            </a:br>
            <a:r>
              <a:rPr lang="en-US" dirty="0"/>
              <a:t>a request to a particular server?</a:t>
            </a:r>
            <a:endParaRPr lang="en-001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D0224CB-995B-1CB0-B380-B00659D82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747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p. 3</a:t>
            </a:r>
          </a:p>
        </p:txBody>
      </p:sp>
    </p:spTree>
    <p:extLst>
      <p:ext uri="{BB962C8B-B14F-4D97-AF65-F5344CB8AC3E}">
        <p14:creationId xmlns:p14="http://schemas.microsoft.com/office/powerpoint/2010/main" val="138165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578F-A2A8-4194-6ED5-97D4D0BA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 (Uniform Resource Locator)</a:t>
            </a:r>
            <a:endParaRPr lang="en-00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F3BA0-5FEC-2D35-75DB-79ABE042C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420" y="2085975"/>
            <a:ext cx="8953500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000">
                <a:latin typeface="Arial Narrow" charset="0"/>
              </a:rPr>
              <a:t>http://www.wickedlysmart.com:80/beeradvice/select/beer1.html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0BE17F7-8D02-50D0-F30F-AF535B436C6E}"/>
              </a:ext>
            </a:extLst>
          </p:cNvPr>
          <p:cNvSpPr/>
          <p:nvPr/>
        </p:nvSpPr>
        <p:spPr>
          <a:xfrm rot="5400000">
            <a:off x="1605867" y="2577649"/>
            <a:ext cx="434975" cy="489856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AFE585E-3085-B0F7-4524-AE8D2FDF4D29}"/>
              </a:ext>
            </a:extLst>
          </p:cNvPr>
          <p:cNvSpPr/>
          <p:nvPr/>
        </p:nvSpPr>
        <p:spPr>
          <a:xfrm rot="5400000">
            <a:off x="3806370" y="1119188"/>
            <a:ext cx="434975" cy="3406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5356995-229A-0E83-336F-7D82F6827294}"/>
              </a:ext>
            </a:extLst>
          </p:cNvPr>
          <p:cNvSpPr/>
          <p:nvPr/>
        </p:nvSpPr>
        <p:spPr>
          <a:xfrm rot="5400000">
            <a:off x="5743120" y="2643188"/>
            <a:ext cx="434975" cy="358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D7181B8-F2FF-5F86-D409-FB148B7F8330}"/>
              </a:ext>
            </a:extLst>
          </p:cNvPr>
          <p:cNvSpPr/>
          <p:nvPr/>
        </p:nvSpPr>
        <p:spPr>
          <a:xfrm rot="5400000">
            <a:off x="7977185" y="828222"/>
            <a:ext cx="434975" cy="398870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8A0BAC4-8138-93EF-1542-28F01B87F04D}"/>
              </a:ext>
            </a:extLst>
          </p:cNvPr>
          <p:cNvSpPr txBox="1">
            <a:spLocks noChangeArrowheads="1"/>
          </p:cNvSpPr>
          <p:nvPr/>
        </p:nvSpPr>
        <p:spPr bwMode="auto">
          <a:xfrm rot="3365565">
            <a:off x="1064302" y="4294870"/>
            <a:ext cx="348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Protocol (http, https, etc.)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8E0F141-6E1E-2CDA-3971-229BBE0FB5DD}"/>
              </a:ext>
            </a:extLst>
          </p:cNvPr>
          <p:cNvSpPr txBox="1">
            <a:spLocks noChangeArrowheads="1"/>
          </p:cNvSpPr>
          <p:nvPr/>
        </p:nvSpPr>
        <p:spPr bwMode="auto">
          <a:xfrm rot="3365565">
            <a:off x="3237705" y="4361681"/>
            <a:ext cx="3613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Domain Name (web server)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CC7573C0-5691-536F-0738-E07FA304A72A}"/>
              </a:ext>
            </a:extLst>
          </p:cNvPr>
          <p:cNvSpPr txBox="1">
            <a:spLocks noChangeArrowheads="1"/>
          </p:cNvSpPr>
          <p:nvPr/>
        </p:nvSpPr>
        <p:spPr bwMode="auto">
          <a:xfrm rot="3365565">
            <a:off x="5506583" y="3692525"/>
            <a:ext cx="205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Port (optional)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7F88598-45AB-4BB9-4C77-68289BCA9CF0}"/>
              </a:ext>
            </a:extLst>
          </p:cNvPr>
          <p:cNvSpPr txBox="1">
            <a:spLocks noChangeArrowheads="1"/>
          </p:cNvSpPr>
          <p:nvPr/>
        </p:nvSpPr>
        <p:spPr bwMode="auto">
          <a:xfrm rot="3365565">
            <a:off x="7765220" y="3675648"/>
            <a:ext cx="1960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Resource Path</a:t>
            </a:r>
          </a:p>
        </p:txBody>
      </p:sp>
    </p:spTree>
    <p:extLst>
      <p:ext uri="{BB962C8B-B14F-4D97-AF65-F5344CB8AC3E}">
        <p14:creationId xmlns:p14="http://schemas.microsoft.com/office/powerpoint/2010/main" val="31346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9021-A1BC-2606-331F-B7890AC0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protocol do these interactions follow?</a:t>
            </a:r>
            <a:endParaRPr lang="en-001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CF77FBD-34EA-B40D-E600-9B1FD4EE6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25" y="6565362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p. 4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226EA645-E407-88B2-5FDE-7A2D6381F5F8}"/>
              </a:ext>
            </a:extLst>
          </p:cNvPr>
          <p:cNvGrpSpPr>
            <a:grpSpLocks/>
          </p:cNvGrpSpPr>
          <p:nvPr/>
        </p:nvGrpSpPr>
        <p:grpSpPr bwMode="auto">
          <a:xfrm>
            <a:off x="2036537" y="1558925"/>
            <a:ext cx="7835900" cy="4464050"/>
            <a:chOff x="88900" y="1558925"/>
            <a:chExt cx="7837213" cy="4464050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D073C6A7-DEC2-F4AF-7735-D5FEA34F1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/>
            <a:stretch>
              <a:fillRect/>
            </a:stretch>
          </p:blipFill>
          <p:spPr bwMode="auto">
            <a:xfrm>
              <a:off x="88900" y="1790700"/>
              <a:ext cx="7837213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FDA191-1AB5-F000-D37C-6DF3B3F6807A}"/>
                </a:ext>
              </a:extLst>
            </p:cNvPr>
            <p:cNvSpPr/>
            <p:nvPr/>
          </p:nvSpPr>
          <p:spPr>
            <a:xfrm>
              <a:off x="3137411" y="1558925"/>
              <a:ext cx="2437221" cy="1130300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AA72286-31B2-25EB-A6A3-2A2ECE917DC6}"/>
                </a:ext>
              </a:extLst>
            </p:cNvPr>
            <p:cNvSpPr/>
            <p:nvPr/>
          </p:nvSpPr>
          <p:spPr>
            <a:xfrm>
              <a:off x="3770930" y="4140200"/>
              <a:ext cx="2896085" cy="1882775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762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0016-530A-6AC7-AEBE-9F050BFD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(Hypertext Transfer Protocol)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092E5-3893-B14B-AD4E-CDFA2CFA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Request “methods” or “verbs”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GET: Retrieve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POST: Create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PATCH: Update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DELETE: Destroy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… more …</a:t>
            </a:r>
          </a:p>
          <a:p>
            <a:r>
              <a:rPr lang="en-US" altLang="en-US" dirty="0">
                <a:ea typeface="ＭＳ Ｐゴシック" charset="-128"/>
              </a:rPr>
              <a:t>Response (only one type)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CC260-A959-B510-0370-C2325AE9A943}"/>
              </a:ext>
            </a:extLst>
          </p:cNvPr>
          <p:cNvGrpSpPr>
            <a:grpSpLocks/>
          </p:cNvGrpSpPr>
          <p:nvPr/>
        </p:nvGrpSpPr>
        <p:grpSpPr bwMode="auto">
          <a:xfrm>
            <a:off x="2278517" y="2243595"/>
            <a:ext cx="6729412" cy="1827212"/>
            <a:chOff x="1918954" y="2113719"/>
            <a:chExt cx="6730251" cy="1826328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E745F567-42DA-BFF3-CCDC-C982D3D6D9C9}"/>
                </a:ext>
              </a:extLst>
            </p:cNvPr>
            <p:cNvSpPr/>
            <p:nvPr/>
          </p:nvSpPr>
          <p:spPr>
            <a:xfrm>
              <a:off x="4524366" y="2113719"/>
              <a:ext cx="758920" cy="1826328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407B3B2-721E-012D-348A-B37C8AFC0D2E}"/>
                </a:ext>
              </a:extLst>
            </p:cNvPr>
            <p:cNvCxnSpPr/>
            <p:nvPr/>
          </p:nvCxnSpPr>
          <p:spPr>
            <a:xfrm>
              <a:off x="1918954" y="2502468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76091C-88F0-0D56-9D02-1D9EA9BB3C4F}"/>
                </a:ext>
              </a:extLst>
            </p:cNvPr>
            <p:cNvCxnSpPr/>
            <p:nvPr/>
          </p:nvCxnSpPr>
          <p:spPr>
            <a:xfrm>
              <a:off x="2113561" y="2889176"/>
              <a:ext cx="19369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5B67772-4870-8DEA-4067-51ACB9989DF5}"/>
                </a:ext>
              </a:extLst>
            </p:cNvPr>
            <p:cNvCxnSpPr/>
            <p:nvPr/>
          </p:nvCxnSpPr>
          <p:spPr>
            <a:xfrm>
              <a:off x="2285486" y="3275658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CDA6F8C-F9BA-E0A3-98E2-3072E0252CE6}"/>
                </a:ext>
              </a:extLst>
            </p:cNvPr>
            <p:cNvCxnSpPr/>
            <p:nvPr/>
          </p:nvCxnSpPr>
          <p:spPr>
            <a:xfrm>
              <a:off x="2402069" y="3681181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E0C41C8-4E89-4009-5F7A-3556E8A6D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7002" y="2614339"/>
              <a:ext cx="34022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CRUD: 4 basic operations of persistent 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9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D7B0-3AC2-1057-34B6-EEFC37E4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Example HTTP GET Request</a:t>
            </a:r>
            <a:endParaRPr lang="en-0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CE13B-7CBC-68B0-A014-0084B7F3C5BC}"/>
              </a:ext>
            </a:extLst>
          </p:cNvPr>
          <p:cNvSpPr txBox="1"/>
          <p:nvPr/>
        </p:nvSpPr>
        <p:spPr>
          <a:xfrm>
            <a:off x="2356636" y="3069894"/>
            <a:ext cx="8629811" cy="2862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 dirty="0">
                <a:latin typeface="Courier New" charset="0"/>
              </a:rPr>
              <a:t>GET /select/</a:t>
            </a:r>
            <a:r>
              <a:rPr lang="en-US" altLang="en-US" sz="2000" b="1" dirty="0" err="1">
                <a:latin typeface="Courier New" charset="0"/>
              </a:rPr>
              <a:t>selectBeerTaste.jsp</a:t>
            </a:r>
            <a:r>
              <a:rPr lang="en-US" altLang="en-US" sz="2000" b="1" dirty="0">
                <a:latin typeface="Courier New" charset="0"/>
              </a:rPr>
              <a:t> HTTP/1.1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Host: </a:t>
            </a:r>
            <a:r>
              <a:rPr lang="en-US" altLang="en-US" sz="2000" b="1" dirty="0" err="1">
                <a:latin typeface="Courier New" charset="0"/>
              </a:rPr>
              <a:t>www.wickedlysmart.com</a:t>
            </a:r>
            <a:endParaRPr lang="en-US" altLang="en-US" sz="2000" b="1" dirty="0">
              <a:latin typeface="Courier New" charset="0"/>
            </a:endParaRP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User-Agent: Mozilla/5.0 (Macintosh; U; PPC Mac OS X…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Accept: text/</a:t>
            </a:r>
            <a:r>
              <a:rPr lang="en-US" altLang="en-US" sz="2000" b="1" dirty="0" err="1">
                <a:latin typeface="Courier New" charset="0"/>
              </a:rPr>
              <a:t>xml,application</a:t>
            </a:r>
            <a:r>
              <a:rPr lang="en-US" altLang="en-US" sz="2000" b="1" dirty="0">
                <a:latin typeface="Courier New" charset="0"/>
              </a:rPr>
              <a:t>/</a:t>
            </a:r>
            <a:r>
              <a:rPr lang="en-US" altLang="en-US" sz="2000" b="1" dirty="0" err="1">
                <a:latin typeface="Courier New" charset="0"/>
              </a:rPr>
              <a:t>xml,application</a:t>
            </a:r>
            <a:r>
              <a:rPr lang="en-US" altLang="en-US" sz="2000" b="1" dirty="0">
                <a:latin typeface="Courier New" charset="0"/>
              </a:rPr>
              <a:t>/</a:t>
            </a:r>
            <a:r>
              <a:rPr lang="en-US" altLang="en-US" sz="2000" b="1" dirty="0" err="1">
                <a:latin typeface="Courier New" charset="0"/>
              </a:rPr>
              <a:t>xhtml+xml</a:t>
            </a:r>
            <a:r>
              <a:rPr lang="en-US" altLang="en-US" sz="2000" b="1" dirty="0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Accept-Language: </a:t>
            </a:r>
            <a:r>
              <a:rPr lang="en-US" altLang="en-US" sz="2000" b="1" dirty="0" err="1">
                <a:latin typeface="Courier New" charset="0"/>
              </a:rPr>
              <a:t>en-us,en;q</a:t>
            </a:r>
            <a:r>
              <a:rPr lang="en-US" altLang="en-US" sz="2000" b="1" dirty="0">
                <a:latin typeface="Courier New" charset="0"/>
              </a:rPr>
              <a:t>=0.5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Accept-Encoding: </a:t>
            </a:r>
            <a:r>
              <a:rPr lang="en-US" altLang="en-US" sz="2000" b="1" dirty="0" err="1">
                <a:latin typeface="Courier New" charset="0"/>
              </a:rPr>
              <a:t>gzip,deflate</a:t>
            </a:r>
            <a:endParaRPr lang="en-US" altLang="en-US" sz="2000" b="1" dirty="0">
              <a:latin typeface="Courier New" charset="0"/>
            </a:endParaRP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Accept-Charset: ISO-8859-1,utf-8;q=0.7,*;q=0.7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Keep-Alive: 300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Connection: keep-alive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4CD8705-0EA6-AA62-C320-FA70D1DD6B56}"/>
              </a:ext>
            </a:extLst>
          </p:cNvPr>
          <p:cNvSpPr/>
          <p:nvPr/>
        </p:nvSpPr>
        <p:spPr>
          <a:xfrm rot="16200000">
            <a:off x="2459823" y="2688895"/>
            <a:ext cx="434975" cy="495300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96045E0-D8E2-1AED-F3DF-B236EE6E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160" y="1830057"/>
            <a:ext cx="21734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HTTP</a:t>
            </a:r>
            <a:br>
              <a:rPr lang="en-US" altLang="en-US" sz="2800" dirty="0">
                <a:solidFill>
                  <a:srgbClr val="FF00FF"/>
                </a:solidFill>
              </a:rPr>
            </a:br>
            <a:r>
              <a:rPr lang="en-US" altLang="en-US" sz="2800" dirty="0">
                <a:solidFill>
                  <a:srgbClr val="FF00FF"/>
                </a:solidFill>
              </a:rPr>
              <a:t>Method/Verb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0DF7977-7FE4-C807-A61F-B062F972FB83}"/>
              </a:ext>
            </a:extLst>
          </p:cNvPr>
          <p:cNvSpPr/>
          <p:nvPr/>
        </p:nvSpPr>
        <p:spPr>
          <a:xfrm rot="16200000">
            <a:off x="4900604" y="884701"/>
            <a:ext cx="434975" cy="41036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B7C6182-2CD3-E5DD-3827-7ECC1CB15A6E}"/>
              </a:ext>
            </a:extLst>
          </p:cNvPr>
          <p:cNvSpPr/>
          <p:nvPr/>
        </p:nvSpPr>
        <p:spPr>
          <a:xfrm rot="16200000">
            <a:off x="7716036" y="2299957"/>
            <a:ext cx="434975" cy="12731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51E40132-0128-57D5-D412-82835457A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586" y="1823707"/>
            <a:ext cx="1481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Path to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resource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D3EDA1B-F5D4-E7D9-192E-E1449DDF6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861" y="1822119"/>
            <a:ext cx="1446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CCB0B26-51EB-5FA8-9865-ACA3971BFF20}"/>
              </a:ext>
            </a:extLst>
          </p:cNvPr>
          <p:cNvSpPr/>
          <p:nvPr/>
        </p:nvSpPr>
        <p:spPr>
          <a:xfrm rot="10800000">
            <a:off x="1980398" y="3471532"/>
            <a:ext cx="434975" cy="238918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E5EEA762-5A2C-BFCF-85CC-335F1CA3F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98" y="4189082"/>
            <a:ext cx="1404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</p:spTree>
    <p:extLst>
      <p:ext uri="{BB962C8B-B14F-4D97-AF65-F5344CB8AC3E}">
        <p14:creationId xmlns:p14="http://schemas.microsoft.com/office/powerpoint/2010/main" val="47639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507</Words>
  <Application>Microsoft Macintosh PowerPoint</Application>
  <PresentationFormat>Widescreen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Aptos</vt:lpstr>
      <vt:lpstr>Aptos Display</vt:lpstr>
      <vt:lpstr>Arial</vt:lpstr>
      <vt:lpstr>Arial Narrow</vt:lpstr>
      <vt:lpstr>Courier New</vt:lpstr>
      <vt:lpstr>Office Theme</vt:lpstr>
      <vt:lpstr>HTTP and the Web</vt:lpstr>
      <vt:lpstr>So how does the Web work?</vt:lpstr>
      <vt:lpstr>Client-Server Architecture of the Web</vt:lpstr>
      <vt:lpstr>Client-Server Interaction</vt:lpstr>
      <vt:lpstr>How do you tell a browser to send a request to a particular server?</vt:lpstr>
      <vt:lpstr>URL (Uniform Resource Locator)</vt:lpstr>
      <vt:lpstr>What protocol do these interactions follow?</vt:lpstr>
      <vt:lpstr>HTTP (Hypertext Transfer Protocol)</vt:lpstr>
      <vt:lpstr>Example HTTP GET Request</vt:lpstr>
      <vt:lpstr>Example HTTP Response</vt:lpstr>
      <vt:lpstr>Coding Apps in Rails = Creating a Custom Server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21</cp:revision>
  <dcterms:created xsi:type="dcterms:W3CDTF">2025-02-04T00:39:26Z</dcterms:created>
  <dcterms:modified xsi:type="dcterms:W3CDTF">2025-02-05T20:39:38Z</dcterms:modified>
</cp:coreProperties>
</file>