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46"/>
    <p:restoredTop sz="94673"/>
  </p:normalViewPr>
  <p:slideViewPr>
    <p:cSldViewPr snapToGrid="0">
      <p:cViewPr varScale="1">
        <p:scale>
          <a:sx n="124" d="100"/>
          <a:sy n="124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001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90792-739A-454F-8AA5-709C2BC7B431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001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00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00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CDE1D-A38F-2D4D-85D9-2748BAEBE117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3353876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1993 version of Mosaic browser.</a:t>
            </a:r>
          </a:p>
          <a:p>
            <a:r>
              <a:rPr lang="en-US" altLang="en-US" dirty="0">
                <a:ea typeface="ＭＳ Ｐゴシック" charset="-128"/>
              </a:rPr>
              <a:t>Loading Yahoo! from June 2000 (see lower right of browser window)</a:t>
            </a:r>
            <a:r>
              <a:rPr lang="en-US" altLang="ja-JP" dirty="0">
                <a:ea typeface="ＭＳ Ｐゴシック" charset="-128"/>
              </a:rPr>
              <a:t>.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CDE1D-A38F-2D4D-85D9-2748BAEBE117}" type="slidenum">
              <a:rPr lang="en-001" smtClean="0"/>
              <a:t>1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72865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160705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153844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59886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357479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3131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376664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89568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425357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183153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49222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427479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9A48BCCF-ECC3-EC4B-8D99-A2B53EC41929}" type="datetimeFigureOut">
              <a:rPr lang="en-001" smtClean="0"/>
              <a:t>03/02/2025</a:t>
            </a:fld>
            <a:endParaRPr lang="en-00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00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D15B2BAA-CCBD-3D40-89BD-9165DF2C7FA4}" type="slidenum">
              <a:rPr lang="en-001" smtClean="0"/>
              <a:t>‹#›</a:t>
            </a:fld>
            <a:endParaRPr lang="en-001"/>
          </a:p>
        </p:txBody>
      </p:sp>
    </p:spTree>
    <p:extLst>
      <p:ext uri="{BB962C8B-B14F-4D97-AF65-F5344CB8AC3E}">
        <p14:creationId xmlns:p14="http://schemas.microsoft.com/office/powerpoint/2010/main" val="2780466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tags/ref_byfunc.asp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tags/ref_symbols.asp" TargetMode="External"/><Relationship Id="rId2" Type="http://schemas.openxmlformats.org/officeDocument/2006/relationships/hyperlink" Target="http://www.w3schools.com/html/html_entitie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F023E2-6BC8-63F7-263B-C13BC3DB8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544" y="5392057"/>
            <a:ext cx="10059256" cy="1210045"/>
          </a:xfrm>
        </p:spPr>
        <p:txBody>
          <a:bodyPr>
            <a:normAutofit/>
          </a:bodyPr>
          <a:lstStyle/>
          <a:p>
            <a:r>
              <a:rPr lang="en-001" sz="6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HTML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1BB7B8B4-32BF-349A-CB35-3AA01F15FC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294"/>
          <a:stretch/>
        </p:blipFill>
        <p:spPr bwMode="auto">
          <a:xfrm>
            <a:off x="1" y="1"/>
            <a:ext cx="12192000" cy="52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>
            <a:extLst>
              <a:ext uri="{FF2B5EF4-FFF2-40B4-BE49-F238E27FC236}">
                <a16:creationId xmlns:a16="http://schemas.microsoft.com/office/drawing/2014/main" id="{762A9441-B517-C7AE-4968-B0B652978E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4"/>
          <a:stretch>
            <a:fillRect/>
          </a:stretch>
        </p:blipFill>
        <p:spPr bwMode="auto">
          <a:xfrm>
            <a:off x="2563319" y="264035"/>
            <a:ext cx="8370757" cy="501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DFE6E5-CCAE-3A57-5BD1-C17C6DAA08CA}"/>
              </a:ext>
            </a:extLst>
          </p:cNvPr>
          <p:cNvSpPr txBox="1"/>
          <p:nvPr/>
        </p:nvSpPr>
        <p:spPr>
          <a:xfrm>
            <a:off x="6748697" y="6562780"/>
            <a:ext cx="5434012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bg1">
                    <a:lumMod val="65000"/>
                    <a:lumOff val="35000"/>
                  </a:schemeClr>
                </a:solidFill>
                <a:ea typeface="ＭＳ Ｐゴシック" charset="0"/>
                <a:cs typeface="ＭＳ Ｐゴシック" charset="0"/>
              </a:rPr>
              <a:t>http://www.computerhistory.org/timeline/images/1993_mosaic_browser_large.jpg</a:t>
            </a:r>
          </a:p>
        </p:txBody>
      </p:sp>
    </p:spTree>
    <p:extLst>
      <p:ext uri="{BB962C8B-B14F-4D97-AF65-F5344CB8AC3E}">
        <p14:creationId xmlns:p14="http://schemas.microsoft.com/office/powerpoint/2010/main" val="1455014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5130706-30D1-C7E5-2ABE-315F6E31983F}"/>
              </a:ext>
            </a:extLst>
          </p:cNvPr>
          <p:cNvSpPr txBox="1">
            <a:spLocks/>
          </p:cNvSpPr>
          <p:nvPr/>
        </p:nvSpPr>
        <p:spPr>
          <a:xfrm>
            <a:off x="0" y="1631950"/>
            <a:ext cx="12192000" cy="3594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>
                <a:ea typeface="ＭＳ Ｐゴシック" charset="-128"/>
              </a:rPr>
              <a:t>Now, all you need to do is learn these tags:</a:t>
            </a:r>
            <a:br>
              <a:rPr lang="en-US" altLang="en-US" dirty="0">
                <a:ea typeface="ＭＳ Ｐゴシック" charset="-128"/>
              </a:rPr>
            </a:b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solidFill>
                  <a:srgbClr val="00FFFF"/>
                </a:solidFill>
                <a:ea typeface="ＭＳ Ｐゴシック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http://www.w3schools.com/tags/ref_byfunc.asp</a:t>
            </a:r>
            <a:br>
              <a:rPr lang="en-US" altLang="en-US" dirty="0">
                <a:ea typeface="ＭＳ Ｐゴシック" charset="-128"/>
              </a:rPr>
            </a:b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(Ignore any “not supported” ones)</a:t>
            </a:r>
          </a:p>
        </p:txBody>
      </p:sp>
    </p:spTree>
    <p:extLst>
      <p:ext uri="{BB962C8B-B14F-4D97-AF65-F5344CB8AC3E}">
        <p14:creationId xmlns:p14="http://schemas.microsoft.com/office/powerpoint/2010/main" val="286038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8678A-72E1-4656-8496-8B8D8BAF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0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85FAC-EC5D-340B-36DB-2DF143E3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001" dirty="0"/>
              <a:t>HTML, CSS, and JavaScript</a:t>
            </a:r>
          </a:p>
          <a:p>
            <a:r>
              <a:rPr lang="en-001" dirty="0"/>
              <a:t>HTML elements</a:t>
            </a:r>
          </a:p>
          <a:p>
            <a:r>
              <a:rPr lang="en-001" dirty="0"/>
              <a:t>Element attributes</a:t>
            </a:r>
          </a:p>
          <a:p>
            <a:r>
              <a:rPr lang="en-001" dirty="0"/>
              <a:t>HTML page structure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5E57F414-2D77-09EE-E91C-4CADA22412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954" b="2184"/>
          <a:stretch/>
        </p:blipFill>
        <p:spPr bwMode="auto">
          <a:xfrm>
            <a:off x="6689318" y="0"/>
            <a:ext cx="550268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327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C775D-9F5D-7487-E60B-367D67E5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HTML?</a:t>
            </a:r>
            <a:endParaRPr lang="en-00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9A71CD3-E948-A658-2450-D55FF10CB026}"/>
              </a:ext>
            </a:extLst>
          </p:cNvPr>
          <p:cNvGrpSpPr/>
          <p:nvPr/>
        </p:nvGrpSpPr>
        <p:grpSpPr>
          <a:xfrm>
            <a:off x="1524000" y="2183606"/>
            <a:ext cx="9144000" cy="2490787"/>
            <a:chOff x="0" y="2144713"/>
            <a:chExt cx="9144000" cy="249078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80C1092-B98F-51EC-F50B-BB0AEBC4F0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819400"/>
              <a:ext cx="9144000" cy="181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sz="2800" dirty="0"/>
                <a:t>HyperText Markup Language</a:t>
              </a:r>
            </a:p>
            <a:p>
              <a:pPr algn="ctr" eaLnBrk="1" hangingPunct="1"/>
              <a:endParaRPr lang="en-US" altLang="en-US" sz="2800" dirty="0"/>
            </a:p>
            <a:p>
              <a:pPr algn="ctr" eaLnBrk="1" hangingPunct="1"/>
              <a:r>
                <a:rPr lang="en-US" altLang="en-US" sz="2800" dirty="0"/>
                <a:t>Main language for writing web pages that</a:t>
              </a:r>
            </a:p>
            <a:p>
              <a:pPr algn="ctr" eaLnBrk="1" hangingPunct="1"/>
              <a:r>
                <a:rPr lang="en-US" altLang="en-US" sz="2800" dirty="0"/>
                <a:t>can be displayed in a web browser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E2A8E93-9776-81D5-C1C8-F0FC2F47D7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8225" y="2152650"/>
              <a:ext cx="1766888" cy="806450"/>
              <a:chOff x="5863389" y="5445899"/>
              <a:chExt cx="1767497" cy="806831"/>
            </a:xfrm>
          </p:grpSpPr>
          <p:sp>
            <p:nvSpPr>
              <p:cNvPr id="5" name="TextBox 3">
                <a:extLst>
                  <a:ext uri="{FF2B5EF4-FFF2-40B4-BE49-F238E27FC236}">
                    <a16:creationId xmlns:a16="http://schemas.microsoft.com/office/drawing/2014/main" id="{9A21C0DC-66A6-83CE-F04D-AA21152129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3389" y="5445899"/>
                <a:ext cx="1767497" cy="4615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eaLnBrk="1" hangingPunct="1"/>
                <a:r>
                  <a:rPr lang="en-US" altLang="en-US" b="1" dirty="0">
                    <a:solidFill>
                      <a:srgbClr val="FF00FF"/>
                    </a:solidFill>
                  </a:rPr>
                  <a:t>Implies links</a:t>
                </a:r>
              </a:p>
            </p:txBody>
          </p:sp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99CA00DA-97E9-FDE7-12AF-896576A0036B}"/>
                  </a:ext>
                </a:extLst>
              </p:cNvPr>
              <p:cNvCxnSpPr/>
              <p:nvPr/>
            </p:nvCxnSpPr>
            <p:spPr>
              <a:xfrm>
                <a:off x="7403795" y="5871550"/>
                <a:ext cx="227091" cy="381180"/>
              </a:xfrm>
              <a:prstGeom prst="straightConnector1">
                <a:avLst/>
              </a:prstGeom>
              <a:ln w="57150" cmpd="sng">
                <a:solidFill>
                  <a:srgbClr val="FF00FF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FCF180D-BECF-FEEB-E006-50E96A9560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75200" y="2144713"/>
              <a:ext cx="3300413" cy="877887"/>
              <a:chOff x="4622795" y="6052005"/>
              <a:chExt cx="3299891" cy="878417"/>
            </a:xfrm>
          </p:grpSpPr>
          <p:sp>
            <p:nvSpPr>
              <p:cNvPr id="8" name="TextBox 3">
                <a:extLst>
                  <a:ext uri="{FF2B5EF4-FFF2-40B4-BE49-F238E27FC236}">
                    <a16:creationId xmlns:a16="http://schemas.microsoft.com/office/drawing/2014/main" id="{26775711-2E14-2DAA-3D31-6586DB1DA0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4239" y="6052005"/>
                <a:ext cx="3138447" cy="461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solidFill>
                      <a:srgbClr val="FF00FF"/>
                    </a:solidFill>
                  </a:rPr>
                  <a:t>Implies formatting tags</a:t>
                </a:r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8D813DAB-F147-ADF2-A2F0-4FBA70C33015}"/>
                  </a:ext>
                </a:extLst>
              </p:cNvPr>
              <p:cNvCxnSpPr/>
              <p:nvPr/>
            </p:nvCxnSpPr>
            <p:spPr>
              <a:xfrm flipH="1">
                <a:off x="4622795" y="6447531"/>
                <a:ext cx="304752" cy="482891"/>
              </a:xfrm>
              <a:prstGeom prst="straightConnector1">
                <a:avLst/>
              </a:prstGeom>
              <a:ln w="57150" cmpd="sng">
                <a:solidFill>
                  <a:srgbClr val="FF00FF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8424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59444-AF6A-AE4B-4948-284431D86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Pages = 3 Technologies</a:t>
            </a:r>
            <a:endParaRPr lang="en-00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F6F73-75C8-0342-F5F7-6351AFED1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for Structure</a:t>
            </a:r>
          </a:p>
          <a:p>
            <a:endParaRPr lang="en-US" dirty="0"/>
          </a:p>
          <a:p>
            <a:r>
              <a:rPr lang="en-US" dirty="0"/>
              <a:t>Cascading Style Sheets (CSS) for Style</a:t>
            </a:r>
          </a:p>
          <a:p>
            <a:endParaRPr lang="en-US" dirty="0"/>
          </a:p>
          <a:p>
            <a:r>
              <a:rPr lang="en-US" dirty="0"/>
              <a:t>JavaScript for Behavior</a:t>
            </a:r>
          </a:p>
          <a:p>
            <a:endParaRPr lang="en-US" dirty="0"/>
          </a:p>
          <a:p>
            <a:endParaRPr lang="en-001" dirty="0"/>
          </a:p>
        </p:txBody>
      </p:sp>
    </p:spTree>
    <p:extLst>
      <p:ext uri="{BB962C8B-B14F-4D97-AF65-F5344CB8AC3E}">
        <p14:creationId xmlns:p14="http://schemas.microsoft.com/office/powerpoint/2010/main" val="2228219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695579-5B23-72F7-6E5A-D2C38452D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HTML Works</a:t>
            </a:r>
            <a:endParaRPr lang="en-001" dirty="0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8C10BBF4-1BF7-38F8-ACAA-673E5660A75F}"/>
              </a:ext>
            </a:extLst>
          </p:cNvPr>
          <p:cNvGrpSpPr>
            <a:grpSpLocks/>
          </p:cNvGrpSpPr>
          <p:nvPr/>
        </p:nvGrpSpPr>
        <p:grpSpPr bwMode="auto">
          <a:xfrm>
            <a:off x="2188980" y="1638300"/>
            <a:ext cx="3402013" cy="5002213"/>
            <a:chOff x="279357" y="1142712"/>
            <a:chExt cx="3402119" cy="50022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CB51C60-7CD0-834D-56BF-BB306821864B}"/>
                </a:ext>
              </a:extLst>
            </p:cNvPr>
            <p:cNvSpPr txBox="1"/>
            <p:nvPr/>
          </p:nvSpPr>
          <p:spPr>
            <a:xfrm>
              <a:off x="279357" y="1866622"/>
              <a:ext cx="3402119" cy="42783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 cmpd="sng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&lt;!DOCTYPE html&gt;</a:t>
              </a: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&lt;html&gt;</a:t>
              </a:r>
            </a:p>
            <a:p>
              <a:pPr>
                <a:defRPr/>
              </a:pPr>
              <a:endParaRPr lang="en-US" sz="1600" b="1" dirty="0">
                <a:latin typeface="Courier New"/>
                <a:ea typeface="ＭＳ Ｐゴシック" charset="0"/>
                <a:cs typeface="Courier New"/>
              </a:endParaRP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&lt;head&gt;</a:t>
              </a: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&lt;title&gt;Hello!&lt;/title&gt;</a:t>
              </a: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&lt;/head&gt;</a:t>
              </a:r>
            </a:p>
            <a:p>
              <a:pPr>
                <a:defRPr/>
              </a:pPr>
              <a:endParaRPr lang="en-US" sz="1600" b="1" dirty="0">
                <a:latin typeface="Courier New"/>
                <a:ea typeface="ＭＳ Ｐゴシック" charset="0"/>
                <a:cs typeface="Courier New"/>
              </a:endParaRP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&lt;body&gt;</a:t>
              </a:r>
            </a:p>
            <a:p>
              <a:pPr>
                <a:defRPr/>
              </a:pPr>
              <a:endParaRPr lang="en-US" sz="1600" b="1" dirty="0">
                <a:latin typeface="Courier New"/>
                <a:ea typeface="ＭＳ Ｐゴシック" charset="0"/>
                <a:cs typeface="Courier New"/>
              </a:endParaRP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&lt;h1&gt;Howdy Y'all&lt;/h1&gt;</a:t>
              </a:r>
            </a:p>
            <a:p>
              <a:pPr>
                <a:defRPr/>
              </a:pPr>
              <a:endParaRPr lang="en-US" sz="1600" b="1" dirty="0">
                <a:latin typeface="Courier New"/>
                <a:ea typeface="ＭＳ Ｐゴシック" charset="0"/>
                <a:cs typeface="Courier New"/>
              </a:endParaRP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&lt;p&gt;</a:t>
              </a: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How do </a:t>
              </a:r>
              <a:r>
                <a:rPr lang="en-US" sz="1600" b="1" dirty="0" err="1">
                  <a:latin typeface="Courier New"/>
                  <a:ea typeface="ＭＳ Ｐゴシック" charset="0"/>
                  <a:cs typeface="Courier New"/>
                </a:rPr>
                <a:t>ya</a:t>
              </a: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 like my HTML?</a:t>
              </a: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&lt;/p&gt;</a:t>
              </a:r>
            </a:p>
            <a:p>
              <a:pPr>
                <a:defRPr/>
              </a:pPr>
              <a:endParaRPr lang="en-US" sz="1600" b="1" dirty="0">
                <a:latin typeface="Courier New"/>
                <a:ea typeface="ＭＳ Ｐゴシック" charset="0"/>
                <a:cs typeface="Courier New"/>
              </a:endParaRP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&lt;/body&gt;</a:t>
              </a:r>
            </a:p>
            <a:p>
              <a:pPr>
                <a:defRPr/>
              </a:pPr>
              <a:r>
                <a:rPr lang="en-US" sz="1600" b="1" dirty="0">
                  <a:latin typeface="Courier New"/>
                  <a:ea typeface="ＭＳ Ｐゴシック" charset="0"/>
                  <a:cs typeface="Courier New"/>
                </a:rPr>
                <a:t>&lt;/html&gt; </a:t>
              </a:r>
            </a:p>
          </p:txBody>
        </p:sp>
        <p:sp>
          <p:nvSpPr>
            <p:cNvPr id="7" name="TextBox 5">
              <a:extLst>
                <a:ext uri="{FF2B5EF4-FFF2-40B4-BE49-F238E27FC236}">
                  <a16:creationId xmlns:a16="http://schemas.microsoft.com/office/drawing/2014/main" id="{47C7335E-1CD5-8346-1004-6C03C9BD4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607" y="1142712"/>
              <a:ext cx="317576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sz="2800"/>
                <a:t>You write HTML text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2723E81-36A2-CEAE-35BA-8C4ED2F8ECB3}"/>
              </a:ext>
            </a:extLst>
          </p:cNvPr>
          <p:cNvGrpSpPr>
            <a:grpSpLocks/>
          </p:cNvGrpSpPr>
          <p:nvPr/>
        </p:nvGrpSpPr>
        <p:grpSpPr bwMode="auto">
          <a:xfrm>
            <a:off x="5425893" y="1651000"/>
            <a:ext cx="6766107" cy="5207000"/>
            <a:chOff x="3567176" y="1371024"/>
            <a:chExt cx="6766031" cy="5207288"/>
          </a:xfrm>
        </p:grpSpPr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3E11CA09-5706-DFE4-0685-55F3467794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6276" y="1371024"/>
              <a:ext cx="6346931" cy="5207288"/>
              <a:chOff x="3681476" y="1968212"/>
              <a:chExt cx="6346931" cy="5207288"/>
            </a:xfrm>
          </p:grpSpPr>
          <p:pic>
            <p:nvPicPr>
              <p:cNvPr id="11" name="Picture 6">
                <a:extLst>
                  <a:ext uri="{FF2B5EF4-FFF2-40B4-BE49-F238E27FC236}">
                    <a16:creationId xmlns:a16="http://schemas.microsoft.com/office/drawing/2014/main" id="{5DE46E03-8D15-B8F1-7845-C01114B082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771"/>
              <a:stretch/>
            </p:blipFill>
            <p:spPr bwMode="auto">
              <a:xfrm>
                <a:off x="3681476" y="2273300"/>
                <a:ext cx="6346931" cy="4902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Box 7">
                <a:extLst>
                  <a:ext uri="{FF2B5EF4-FFF2-40B4-BE49-F238E27FC236}">
                    <a16:creationId xmlns:a16="http://schemas.microsoft.com/office/drawing/2014/main" id="{83A79227-E03B-2134-284F-B00C134961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47798" y="1968212"/>
                <a:ext cx="380379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eaLnBrk="1" hangingPunct="1"/>
                <a:r>
                  <a:rPr lang="en-US" altLang="en-US" sz="2800"/>
                  <a:t>Then load it in a browser</a:t>
                </a:r>
              </a:p>
            </p:txBody>
          </p:sp>
        </p:grp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B6E5C99-03FB-D8FA-339F-6EB66C839686}"/>
                </a:ext>
              </a:extLst>
            </p:cNvPr>
            <p:cNvCxnSpPr/>
            <p:nvPr/>
          </p:nvCxnSpPr>
          <p:spPr>
            <a:xfrm>
              <a:off x="3567176" y="1663140"/>
              <a:ext cx="1285860" cy="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DD33D68-7868-447F-4023-7CCB60722089}"/>
              </a:ext>
            </a:extLst>
          </p:cNvPr>
          <p:cNvGrpSpPr>
            <a:grpSpLocks/>
          </p:cNvGrpSpPr>
          <p:nvPr/>
        </p:nvGrpSpPr>
        <p:grpSpPr bwMode="auto">
          <a:xfrm>
            <a:off x="3941580" y="2692400"/>
            <a:ext cx="3886200" cy="2692400"/>
            <a:chOff x="2082800" y="2413000"/>
            <a:chExt cx="3886200" cy="2692400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CFD87B7-8A87-3794-526E-CD3339FDE3EC}"/>
                </a:ext>
              </a:extLst>
            </p:cNvPr>
            <p:cNvCxnSpPr/>
            <p:nvPr/>
          </p:nvCxnSpPr>
          <p:spPr>
            <a:xfrm flipH="1">
              <a:off x="2082800" y="2413000"/>
              <a:ext cx="3886200" cy="711200"/>
            </a:xfrm>
            <a:prstGeom prst="straightConnector1">
              <a:avLst/>
            </a:prstGeom>
            <a:ln w="57150" cmpd="sng">
              <a:solidFill>
                <a:srgbClr val="FF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B613EA1-CB2A-C15D-A243-6E4FCCE98955}"/>
                </a:ext>
              </a:extLst>
            </p:cNvPr>
            <p:cNvCxnSpPr/>
            <p:nvPr/>
          </p:nvCxnSpPr>
          <p:spPr>
            <a:xfrm flipH="1">
              <a:off x="2197100" y="3530600"/>
              <a:ext cx="2617788" cy="825500"/>
            </a:xfrm>
            <a:prstGeom prst="straightConnector1">
              <a:avLst/>
            </a:prstGeom>
            <a:ln w="57150" cmpd="sng">
              <a:solidFill>
                <a:srgbClr val="FF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603B811-A1D4-EA0E-E2E4-741F06565583}"/>
                </a:ext>
              </a:extLst>
            </p:cNvPr>
            <p:cNvCxnSpPr/>
            <p:nvPr/>
          </p:nvCxnSpPr>
          <p:spPr>
            <a:xfrm flipH="1">
              <a:off x="2832100" y="4140200"/>
              <a:ext cx="1970088" cy="965200"/>
            </a:xfrm>
            <a:prstGeom prst="straightConnector1">
              <a:avLst/>
            </a:prstGeom>
            <a:ln w="57150" cmpd="sng">
              <a:solidFill>
                <a:srgbClr val="FF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294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2BDFA-DD08-9ABC-FFBD-3AFC0F7D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Elements</a:t>
            </a:r>
            <a:endParaRPr lang="en-00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F72A3-D765-FA91-D269-F3E0C8F4872D}"/>
              </a:ext>
            </a:extLst>
          </p:cNvPr>
          <p:cNvSpPr txBox="1"/>
          <p:nvPr/>
        </p:nvSpPr>
        <p:spPr>
          <a:xfrm>
            <a:off x="2862523" y="2895183"/>
            <a:ext cx="6224587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Courier New"/>
                <a:ea typeface="ＭＳ Ｐゴシック" charset="0"/>
                <a:cs typeface="Courier New"/>
              </a:rPr>
              <a:t> &lt;p&gt;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This is a paragraph.</a:t>
            </a:r>
            <a:r>
              <a:rPr lang="en-US" sz="2800" b="1" dirty="0">
                <a:latin typeface="Courier New"/>
                <a:ea typeface="ＭＳ Ｐゴシック" charset="0"/>
                <a:cs typeface="Courier New"/>
              </a:rPr>
              <a:t>&lt;/p&gt;</a:t>
            </a:r>
          </a:p>
        </p:txBody>
      </p:sp>
      <p:grpSp>
        <p:nvGrpSpPr>
          <p:cNvPr id="4" name="Group 20">
            <a:extLst>
              <a:ext uri="{FF2B5EF4-FFF2-40B4-BE49-F238E27FC236}">
                <a16:creationId xmlns:a16="http://schemas.microsoft.com/office/drawing/2014/main" id="{A1E081EF-BD4B-1617-4D4D-5F7E22483EEF}"/>
              </a:ext>
            </a:extLst>
          </p:cNvPr>
          <p:cNvGrpSpPr>
            <a:grpSpLocks/>
          </p:cNvGrpSpPr>
          <p:nvPr/>
        </p:nvGrpSpPr>
        <p:grpSpPr bwMode="auto">
          <a:xfrm>
            <a:off x="2814898" y="2099846"/>
            <a:ext cx="6227762" cy="947737"/>
            <a:chOff x="1421326" y="1769765"/>
            <a:chExt cx="6227975" cy="948035"/>
          </a:xfrm>
        </p:grpSpPr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337B0454-34F5-C81F-9845-9D0119EF13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1326" y="1790700"/>
              <a:ext cx="1279016" cy="927100"/>
              <a:chOff x="1421326" y="1790700"/>
              <a:chExt cx="1279016" cy="927100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6549A540-1E3B-2DD7-CF34-2BE6B6F63C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1326" y="1790700"/>
                <a:ext cx="1279016" cy="46166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solidFill>
                      <a:srgbClr val="FF00FF"/>
                    </a:solidFill>
                  </a:rPr>
                  <a:t>Start tag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F63CD5BC-8DC9-7929-48B6-9657B29C46FE}"/>
                  </a:ext>
                </a:extLst>
              </p:cNvPr>
              <p:cNvCxnSpPr>
                <a:stCxn id="9" idx="2"/>
              </p:cNvCxnSpPr>
              <p:nvPr/>
            </p:nvCxnSpPr>
            <p:spPr>
              <a:xfrm>
                <a:off x="2061110" y="2252517"/>
                <a:ext cx="47627" cy="465283"/>
              </a:xfrm>
              <a:prstGeom prst="straightConnector1">
                <a:avLst/>
              </a:prstGeom>
              <a:ln w="57150" cmpd="sng">
                <a:solidFill>
                  <a:srgbClr val="FF00FF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8">
              <a:extLst>
                <a:ext uri="{FF2B5EF4-FFF2-40B4-BE49-F238E27FC236}">
                  <a16:creationId xmlns:a16="http://schemas.microsoft.com/office/drawing/2014/main" id="{CD99F6FB-870E-A41B-D5B1-CA22DF6BCD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0047" y="1769765"/>
              <a:ext cx="1139254" cy="927100"/>
              <a:chOff x="1491207" y="1790700"/>
              <a:chExt cx="1139254" cy="927100"/>
            </a:xfrm>
          </p:grpSpPr>
          <p:sp>
            <p:nvSpPr>
              <p:cNvPr id="7" name="TextBox 9">
                <a:extLst>
                  <a:ext uri="{FF2B5EF4-FFF2-40B4-BE49-F238E27FC236}">
                    <a16:creationId xmlns:a16="http://schemas.microsoft.com/office/drawing/2014/main" id="{52BEA4D6-1AA6-2630-35F1-2AE958755A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1207" y="1790700"/>
                <a:ext cx="1139254" cy="46166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solidFill>
                      <a:srgbClr val="FF00FF"/>
                    </a:solidFill>
                  </a:rPr>
                  <a:t>End tag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FE9DD314-189B-80CE-0987-68FA5D35496A}"/>
                  </a:ext>
                </a:extLst>
              </p:cNvPr>
              <p:cNvCxnSpPr>
                <a:stCxn id="7" idx="2"/>
              </p:cNvCxnSpPr>
              <p:nvPr/>
            </p:nvCxnSpPr>
            <p:spPr>
              <a:xfrm>
                <a:off x="2060529" y="2252807"/>
                <a:ext cx="47627" cy="465284"/>
              </a:xfrm>
              <a:prstGeom prst="straightConnector1">
                <a:avLst/>
              </a:prstGeom>
              <a:ln w="57150" cmpd="sng">
                <a:solidFill>
                  <a:srgbClr val="FF00FF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9D8A01A-47E8-7963-065B-B766DA6A3F22}"/>
              </a:ext>
            </a:extLst>
          </p:cNvPr>
          <p:cNvGrpSpPr>
            <a:grpSpLocks/>
          </p:cNvGrpSpPr>
          <p:nvPr/>
        </p:nvGrpSpPr>
        <p:grpSpPr bwMode="auto">
          <a:xfrm>
            <a:off x="7815523" y="3417471"/>
            <a:ext cx="1622425" cy="795337"/>
            <a:chOff x="1249554" y="1458267"/>
            <a:chExt cx="1622560" cy="794098"/>
          </a:xfrm>
        </p:grpSpPr>
        <p:sp>
          <p:nvSpPr>
            <p:cNvPr id="12" name="TextBox 12">
              <a:extLst>
                <a:ext uri="{FF2B5EF4-FFF2-40B4-BE49-F238E27FC236}">
                  <a16:creationId xmlns:a16="http://schemas.microsoft.com/office/drawing/2014/main" id="{5E18E1A7-D846-51C2-A448-BC7ECCCD3F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9554" y="1790700"/>
              <a:ext cx="1622560" cy="4616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FF"/>
                  </a:solidFill>
                </a:rPr>
                <a:t>Note slash!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9BA6862-6CA5-4283-3A91-D9BBD31E6D8E}"/>
                </a:ext>
              </a:extLst>
            </p:cNvPr>
            <p:cNvCxnSpPr/>
            <p:nvPr/>
          </p:nvCxnSpPr>
          <p:spPr>
            <a:xfrm flipH="1" flipV="1">
              <a:off x="1908421" y="1458267"/>
              <a:ext cx="47629" cy="442222"/>
            </a:xfrm>
            <a:prstGeom prst="straightConnector1">
              <a:avLst/>
            </a:prstGeom>
            <a:ln w="57150" cmpd="sng">
              <a:solidFill>
                <a:srgbClr val="FF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248A0FB-B335-D872-ECEF-A393D906A5CC}"/>
              </a:ext>
            </a:extLst>
          </p:cNvPr>
          <p:cNvSpPr txBox="1"/>
          <p:nvPr/>
        </p:nvSpPr>
        <p:spPr>
          <a:xfrm>
            <a:off x="4386523" y="5016083"/>
            <a:ext cx="3151187" cy="522288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  <a:ea typeface="ＭＳ Ｐゴシック" charset="0"/>
                <a:cs typeface="Courier New"/>
              </a:rPr>
              <a:t> This is a paragraph.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A4E1709-929F-1559-59C6-A917D5346E17}"/>
              </a:ext>
            </a:extLst>
          </p:cNvPr>
          <p:cNvCxnSpPr/>
          <p:nvPr/>
        </p:nvCxnSpPr>
        <p:spPr>
          <a:xfrm flipH="1">
            <a:off x="5962910" y="3480971"/>
            <a:ext cx="12700" cy="1497012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9">
            <a:extLst>
              <a:ext uri="{FF2B5EF4-FFF2-40B4-BE49-F238E27FC236}">
                <a16:creationId xmlns:a16="http://schemas.microsoft.com/office/drawing/2014/main" id="{88A2D5B2-9730-CCE0-4177-2A8C1C0C4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735" y="3792121"/>
            <a:ext cx="157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1"/>
              <a:t>Renders as</a:t>
            </a:r>
          </a:p>
        </p:txBody>
      </p:sp>
    </p:spTree>
    <p:extLst>
      <p:ext uri="{BB962C8B-B14F-4D97-AF65-F5344CB8AC3E}">
        <p14:creationId xmlns:p14="http://schemas.microsoft.com/office/powerpoint/2010/main" val="11119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91FA3-744C-BD6A-ECD8-DBF2C93E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01" dirty="0"/>
              <a:t>Nesting Elements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A82F79-EC26-07AA-E072-F4C72BFD2DB0}"/>
              </a:ext>
            </a:extLst>
          </p:cNvPr>
          <p:cNvSpPr txBox="1"/>
          <p:nvPr/>
        </p:nvSpPr>
        <p:spPr>
          <a:xfrm>
            <a:off x="2111636" y="2906712"/>
            <a:ext cx="7726363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Courier New"/>
                <a:ea typeface="ＭＳ Ｐゴシック" charset="0"/>
                <a:cs typeface="Courier New"/>
              </a:rPr>
              <a:t> &lt;p&gt;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This is a</a:t>
            </a:r>
            <a:r>
              <a:rPr lang="en-US" sz="2800" b="1" dirty="0">
                <a:solidFill>
                  <a:srgbClr val="33FFCC"/>
                </a:solidFill>
                <a:latin typeface="Courier New"/>
                <a:ea typeface="ＭＳ Ｐゴシック" charset="0"/>
                <a:cs typeface="Courier New"/>
              </a:rPr>
              <a:t> </a:t>
            </a:r>
            <a:r>
              <a:rPr lang="en-US" sz="2800" b="1" dirty="0">
                <a:latin typeface="Courier New"/>
                <a:ea typeface="ＭＳ Ｐゴシック" charset="0"/>
                <a:cs typeface="Courier New"/>
              </a:rPr>
              <a:t>&lt;b&gt;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paragraph</a:t>
            </a:r>
            <a:r>
              <a:rPr lang="en-US" sz="2800" b="1" dirty="0">
                <a:solidFill>
                  <a:srgbClr val="FFFFFF"/>
                </a:solidFill>
                <a:latin typeface="Courier New"/>
                <a:ea typeface="ＭＳ Ｐゴシック" charset="0"/>
                <a:cs typeface="Courier New"/>
              </a:rPr>
              <a:t>&lt;/b&gt;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.</a:t>
            </a:r>
            <a:r>
              <a:rPr lang="en-US" sz="2800" b="1" dirty="0">
                <a:latin typeface="Courier New"/>
                <a:ea typeface="ＭＳ Ｐゴシック" charset="0"/>
                <a:cs typeface="Courier New"/>
              </a:rPr>
              <a:t>&lt;/p&gt;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ECB520-AFBA-348E-2758-289882EA83A6}"/>
              </a:ext>
            </a:extLst>
          </p:cNvPr>
          <p:cNvSpPr txBox="1"/>
          <p:nvPr/>
        </p:nvSpPr>
        <p:spPr>
          <a:xfrm>
            <a:off x="4386524" y="5027612"/>
            <a:ext cx="3151187" cy="522288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  <a:ea typeface="ＭＳ Ｐゴシック" charset="0"/>
                <a:cs typeface="Courier New"/>
              </a:rPr>
              <a:t> This is a </a:t>
            </a:r>
            <a:r>
              <a:rPr lang="en-US" sz="2800" b="1" dirty="0">
                <a:solidFill>
                  <a:schemeClr val="bg1"/>
                </a:solidFill>
                <a:latin typeface="+mn-lt"/>
                <a:ea typeface="ＭＳ Ｐゴシック" charset="0"/>
                <a:cs typeface="Courier New"/>
              </a:rPr>
              <a:t>paragraph</a:t>
            </a:r>
            <a:r>
              <a:rPr lang="en-US" sz="2800" dirty="0">
                <a:solidFill>
                  <a:schemeClr val="bg1"/>
                </a:solidFill>
                <a:latin typeface="+mn-lt"/>
                <a:ea typeface="ＭＳ Ｐゴシック" charset="0"/>
                <a:cs typeface="Courier New"/>
              </a:rPr>
              <a:t>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76F9905-F006-D245-8664-465D68ADC88C}"/>
              </a:ext>
            </a:extLst>
          </p:cNvPr>
          <p:cNvCxnSpPr/>
          <p:nvPr/>
        </p:nvCxnSpPr>
        <p:spPr>
          <a:xfrm flipH="1">
            <a:off x="5962911" y="3492500"/>
            <a:ext cx="12700" cy="1497012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19">
            <a:extLst>
              <a:ext uri="{FF2B5EF4-FFF2-40B4-BE49-F238E27FC236}">
                <a16:creationId xmlns:a16="http://schemas.microsoft.com/office/drawing/2014/main" id="{0E6B4522-A9EC-055D-23F5-DB756B886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736" y="3803650"/>
            <a:ext cx="157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1"/>
              <a:t>Renders as</a:t>
            </a:r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7C96A992-BB2F-1464-3330-5BD3923AC3E6}"/>
              </a:ext>
            </a:extLst>
          </p:cNvPr>
          <p:cNvGrpSpPr>
            <a:grpSpLocks/>
          </p:cNvGrpSpPr>
          <p:nvPr/>
        </p:nvGrpSpPr>
        <p:grpSpPr bwMode="auto">
          <a:xfrm>
            <a:off x="5140586" y="2016125"/>
            <a:ext cx="3581400" cy="1184275"/>
            <a:chOff x="3721100" y="1675411"/>
            <a:chExt cx="3581400" cy="1183057"/>
          </a:xfrm>
        </p:grpSpPr>
        <p:sp>
          <p:nvSpPr>
            <p:cNvPr id="8" name="TextBox 12">
              <a:extLst>
                <a:ext uri="{FF2B5EF4-FFF2-40B4-BE49-F238E27FC236}">
                  <a16:creationId xmlns:a16="http://schemas.microsoft.com/office/drawing/2014/main" id="{D9BC77FA-88CD-AA72-58F6-724ADF4666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8252" y="1675411"/>
              <a:ext cx="2224137" cy="4616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FF"/>
                  </a:solidFill>
                </a:rPr>
                <a:t>Nested element</a:t>
              </a:r>
            </a:p>
          </p:txBody>
        </p:sp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3366DEFA-E979-E21E-06A5-16E92791E710}"/>
                </a:ext>
              </a:extLst>
            </p:cNvPr>
            <p:cNvSpPr/>
            <p:nvPr/>
          </p:nvSpPr>
          <p:spPr>
            <a:xfrm rot="5400000">
              <a:off x="5136742" y="692710"/>
              <a:ext cx="750116" cy="3581400"/>
            </a:xfrm>
            <a:prstGeom prst="leftBrace">
              <a:avLst/>
            </a:prstGeom>
            <a:ln w="57150" cmpd="sng">
              <a:solidFill>
                <a:srgbClr val="FF00FF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848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05125-2F2B-C071-B9AA-C018663E8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01" dirty="0"/>
              <a:t>Element Attributes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8F231E-9CDE-8275-B0EC-6CD028F1E5A8}"/>
              </a:ext>
            </a:extLst>
          </p:cNvPr>
          <p:cNvSpPr txBox="1"/>
          <p:nvPr/>
        </p:nvSpPr>
        <p:spPr>
          <a:xfrm>
            <a:off x="1693888" y="2554288"/>
            <a:ext cx="9144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Courier New"/>
                <a:ea typeface="ＭＳ Ｐゴシック" charset="0"/>
                <a:cs typeface="Courier New"/>
              </a:rPr>
              <a:t>&lt;p style="</a:t>
            </a:r>
            <a:r>
              <a:rPr lang="en-US" sz="2800" b="1" dirty="0" err="1">
                <a:latin typeface="Courier New"/>
                <a:ea typeface="ＭＳ Ｐゴシック" charset="0"/>
                <a:cs typeface="Courier New"/>
              </a:rPr>
              <a:t>color:blue</a:t>
            </a:r>
            <a:r>
              <a:rPr lang="en-US" sz="2800" b="1" dirty="0">
                <a:latin typeface="Courier New"/>
                <a:ea typeface="ＭＳ Ｐゴシック" charset="0"/>
                <a:cs typeface="Courier New"/>
              </a:rPr>
              <a:t>"&gt;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I</a:t>
            </a:r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'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ＭＳ Ｐゴシック" charset="0"/>
                <a:cs typeface="Courier New"/>
              </a:rPr>
              <a:t>m blue!</a:t>
            </a:r>
            <a:r>
              <a:rPr lang="en-US" sz="2800" b="1" dirty="0">
                <a:latin typeface="Courier New"/>
                <a:ea typeface="ＭＳ Ｐゴシック" charset="0"/>
                <a:cs typeface="Courier New"/>
              </a:rPr>
              <a:t>&lt;/p&gt;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7682D-E45F-59A4-EDD8-89225E580435}"/>
              </a:ext>
            </a:extLst>
          </p:cNvPr>
          <p:cNvSpPr txBox="1"/>
          <p:nvPr/>
        </p:nvSpPr>
        <p:spPr>
          <a:xfrm>
            <a:off x="5518176" y="4538663"/>
            <a:ext cx="1489075" cy="522288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rgbClr val="0000FF"/>
                </a:solidFill>
              </a:rPr>
              <a:t>I’m blue!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6F81717-4A45-C99B-A186-D851A8C53F2B}"/>
              </a:ext>
            </a:extLst>
          </p:cNvPr>
          <p:cNvCxnSpPr/>
          <p:nvPr/>
        </p:nvCxnSpPr>
        <p:spPr>
          <a:xfrm flipH="1">
            <a:off x="6259538" y="3143251"/>
            <a:ext cx="15875" cy="1319212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19">
            <a:extLst>
              <a:ext uri="{FF2B5EF4-FFF2-40B4-BE49-F238E27FC236}">
                <a16:creationId xmlns:a16="http://schemas.microsoft.com/office/drawing/2014/main" id="{AD22194A-0719-F640-195F-48A2C9163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538" y="3454401"/>
            <a:ext cx="157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1"/>
              <a:t>Renders as</a:t>
            </a:r>
          </a:p>
        </p:txBody>
      </p:sp>
      <p:grpSp>
        <p:nvGrpSpPr>
          <p:cNvPr id="7" name="Group 17">
            <a:extLst>
              <a:ext uri="{FF2B5EF4-FFF2-40B4-BE49-F238E27FC236}">
                <a16:creationId xmlns:a16="http://schemas.microsoft.com/office/drawing/2014/main" id="{E1959270-78EB-3EBE-1DB3-9DF27B1255BC}"/>
              </a:ext>
            </a:extLst>
          </p:cNvPr>
          <p:cNvGrpSpPr>
            <a:grpSpLocks/>
          </p:cNvGrpSpPr>
          <p:nvPr/>
        </p:nvGrpSpPr>
        <p:grpSpPr bwMode="auto">
          <a:xfrm>
            <a:off x="3128988" y="1690688"/>
            <a:ext cx="3916363" cy="1160463"/>
            <a:chOff x="3721100" y="1699271"/>
            <a:chExt cx="3915718" cy="1159197"/>
          </a:xfrm>
        </p:grpSpPr>
        <p:sp>
          <p:nvSpPr>
            <p:cNvPr id="8" name="TextBox 21">
              <a:extLst>
                <a:ext uri="{FF2B5EF4-FFF2-40B4-BE49-F238E27FC236}">
                  <a16:creationId xmlns:a16="http://schemas.microsoft.com/office/drawing/2014/main" id="{F3DD98D6-35BF-F30F-0C74-37C966772D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5712" y="1699271"/>
              <a:ext cx="1350099" cy="4616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FF"/>
                  </a:solidFill>
                </a:rPr>
                <a:t>Attribute</a:t>
              </a:r>
            </a:p>
          </p:txBody>
        </p:sp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34011A1A-ADD1-2851-1310-3389B474C538}"/>
                </a:ext>
              </a:extLst>
            </p:cNvPr>
            <p:cNvSpPr/>
            <p:nvPr/>
          </p:nvSpPr>
          <p:spPr>
            <a:xfrm rot="5400000">
              <a:off x="5303925" y="525574"/>
              <a:ext cx="750069" cy="3915718"/>
            </a:xfrm>
            <a:prstGeom prst="leftBrace">
              <a:avLst/>
            </a:prstGeom>
            <a:ln w="57150" cmpd="sng">
              <a:solidFill>
                <a:srgbClr val="FF00FF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FF"/>
                </a:solidFill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FB9DA6-E6B2-9949-7541-45A4C9A04CB5}"/>
              </a:ext>
            </a:extLst>
          </p:cNvPr>
          <p:cNvGrpSpPr>
            <a:grpSpLocks/>
          </p:cNvGrpSpPr>
          <p:nvPr/>
        </p:nvGrpSpPr>
        <p:grpSpPr bwMode="auto">
          <a:xfrm>
            <a:off x="2151088" y="3078163"/>
            <a:ext cx="1524000" cy="1866900"/>
            <a:chOff x="1249554" y="754053"/>
            <a:chExt cx="1524000" cy="1867644"/>
          </a:xfrm>
        </p:grpSpPr>
        <p:sp>
          <p:nvSpPr>
            <p:cNvPr id="11" name="TextBox 24">
              <a:extLst>
                <a:ext uri="{FF2B5EF4-FFF2-40B4-BE49-F238E27FC236}">
                  <a16:creationId xmlns:a16="http://schemas.microsoft.com/office/drawing/2014/main" id="{9C924672-2E80-C163-6D7F-139C01500A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9554" y="1790700"/>
              <a:ext cx="1350099" cy="8309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FF"/>
                  </a:solidFill>
                </a:rPr>
                <a:t>Attribute</a:t>
              </a:r>
              <a:br>
                <a:rPr lang="en-US" altLang="en-US" b="1">
                  <a:solidFill>
                    <a:srgbClr val="FF00FF"/>
                  </a:solidFill>
                </a:rPr>
              </a:br>
              <a:r>
                <a:rPr lang="en-US" altLang="en-US" b="1">
                  <a:solidFill>
                    <a:srgbClr val="FF00FF"/>
                  </a:solidFill>
                </a:rPr>
                <a:t>name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7AC1A8E-9DEA-9D32-A8A3-97722E6C5BA6}"/>
                </a:ext>
              </a:extLst>
            </p:cNvPr>
            <p:cNvCxnSpPr/>
            <p:nvPr/>
          </p:nvCxnSpPr>
          <p:spPr>
            <a:xfrm flipV="1">
              <a:off x="1955992" y="754053"/>
              <a:ext cx="817562" cy="1146632"/>
            </a:xfrm>
            <a:prstGeom prst="straightConnector1">
              <a:avLst/>
            </a:prstGeom>
            <a:ln w="57150" cmpd="sng">
              <a:solidFill>
                <a:srgbClr val="FF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1E7809-8995-048A-879C-4704F64172DB}"/>
              </a:ext>
            </a:extLst>
          </p:cNvPr>
          <p:cNvGrpSpPr>
            <a:grpSpLocks/>
          </p:cNvGrpSpPr>
          <p:nvPr/>
        </p:nvGrpSpPr>
        <p:grpSpPr bwMode="auto">
          <a:xfrm>
            <a:off x="3024213" y="2976563"/>
            <a:ext cx="1285875" cy="2533650"/>
            <a:chOff x="1416894" y="-281081"/>
            <a:chExt cx="1285414" cy="2533446"/>
          </a:xfrm>
        </p:grpSpPr>
        <p:sp>
          <p:nvSpPr>
            <p:cNvPr id="14" name="TextBox 27">
              <a:extLst>
                <a:ext uri="{FF2B5EF4-FFF2-40B4-BE49-F238E27FC236}">
                  <a16:creationId xmlns:a16="http://schemas.microsoft.com/office/drawing/2014/main" id="{F1E3EEF7-C816-28D5-DD97-8C01B3D12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6894" y="1790700"/>
              <a:ext cx="1015422" cy="4616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FF"/>
                  </a:solidFill>
                </a:rPr>
                <a:t>Equals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B28E3F6-D162-6C0F-D032-D36E86EE18C4}"/>
                </a:ext>
              </a:extLst>
            </p:cNvPr>
            <p:cNvCxnSpPr/>
            <p:nvPr/>
          </p:nvCxnSpPr>
          <p:spPr>
            <a:xfrm flipV="1">
              <a:off x="1956450" y="-281081"/>
              <a:ext cx="745858" cy="2181049"/>
            </a:xfrm>
            <a:prstGeom prst="straightConnector1">
              <a:avLst/>
            </a:prstGeom>
            <a:ln w="57150" cmpd="sng">
              <a:solidFill>
                <a:srgbClr val="FF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8A30723-A1E9-FB1E-240A-5F15C15A12CC}"/>
              </a:ext>
            </a:extLst>
          </p:cNvPr>
          <p:cNvGrpSpPr>
            <a:grpSpLocks/>
          </p:cNvGrpSpPr>
          <p:nvPr/>
        </p:nvGrpSpPr>
        <p:grpSpPr bwMode="auto">
          <a:xfrm>
            <a:off x="3781451" y="3078163"/>
            <a:ext cx="1131887" cy="3429000"/>
            <a:chOff x="1467463" y="-807759"/>
            <a:chExt cx="1132190" cy="3429456"/>
          </a:xfrm>
        </p:grpSpPr>
        <p:sp>
          <p:nvSpPr>
            <p:cNvPr id="17" name="TextBox 30">
              <a:extLst>
                <a:ext uri="{FF2B5EF4-FFF2-40B4-BE49-F238E27FC236}">
                  <a16:creationId xmlns:a16="http://schemas.microsoft.com/office/drawing/2014/main" id="{21AE4227-6EFC-2B0C-887E-DB25FD7C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7463" y="1790700"/>
              <a:ext cx="914283" cy="8309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FF"/>
                  </a:solidFill>
                </a:rPr>
                <a:t>Value</a:t>
              </a:r>
              <a:br>
                <a:rPr lang="en-US" altLang="en-US" b="1">
                  <a:solidFill>
                    <a:srgbClr val="FF00FF"/>
                  </a:solidFill>
                </a:rPr>
              </a:br>
              <a:r>
                <a:rPr lang="en-US" altLang="en-US" b="1">
                  <a:solidFill>
                    <a:srgbClr val="FF00FF"/>
                  </a:solidFill>
                </a:rPr>
                <a:t>string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8F2E56D-93F7-3328-6229-718D971674F3}"/>
                </a:ext>
              </a:extLst>
            </p:cNvPr>
            <p:cNvCxnSpPr/>
            <p:nvPr/>
          </p:nvCxnSpPr>
          <p:spPr>
            <a:xfrm flipV="1">
              <a:off x="1956544" y="-807759"/>
              <a:ext cx="643109" cy="2708635"/>
            </a:xfrm>
            <a:prstGeom prst="straightConnector1">
              <a:avLst/>
            </a:prstGeom>
            <a:ln w="57150" cmpd="sng">
              <a:solidFill>
                <a:srgbClr val="FF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1608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DF0B8-0E04-5A15-445F-172A28E42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Page Structure</a:t>
            </a:r>
            <a:endParaRPr lang="en-00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0DACD6-E821-F199-D7E8-B6BCC0C5138D}"/>
              </a:ext>
            </a:extLst>
          </p:cNvPr>
          <p:cNvSpPr txBox="1"/>
          <p:nvPr/>
        </p:nvSpPr>
        <p:spPr>
          <a:xfrm>
            <a:off x="4605208" y="1841500"/>
            <a:ext cx="3111500" cy="4278313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mpd="sng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&lt;!DOCTYPE html&gt;</a:t>
            </a: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&lt;html&gt;</a:t>
            </a:r>
          </a:p>
          <a:p>
            <a:pPr>
              <a:defRPr/>
            </a:pPr>
            <a:endParaRPr lang="en-US" sz="1600" b="1" dirty="0">
              <a:latin typeface="Courier New"/>
              <a:ea typeface="ＭＳ Ｐゴシック" charset="0"/>
              <a:cs typeface="Courier New"/>
            </a:endParaRP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&lt;head&gt;</a:t>
            </a: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&lt;title&gt;Hello!&lt;/title&gt;</a:t>
            </a: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&lt;/head&gt;</a:t>
            </a:r>
          </a:p>
          <a:p>
            <a:pPr>
              <a:defRPr/>
            </a:pPr>
            <a:endParaRPr lang="en-US" sz="1600" b="1" dirty="0">
              <a:latin typeface="Courier New"/>
              <a:ea typeface="ＭＳ Ｐゴシック" charset="0"/>
              <a:cs typeface="Courier New"/>
            </a:endParaRP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&lt;body&gt;</a:t>
            </a:r>
          </a:p>
          <a:p>
            <a:pPr>
              <a:defRPr/>
            </a:pPr>
            <a:endParaRPr lang="en-US" sz="1600" b="1" dirty="0">
              <a:latin typeface="Courier New"/>
              <a:ea typeface="ＭＳ Ｐゴシック" charset="0"/>
              <a:cs typeface="Courier New"/>
            </a:endParaRP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&lt;h1&gt;Howdy Y'all&lt;/h1&gt;</a:t>
            </a:r>
          </a:p>
          <a:p>
            <a:pPr>
              <a:defRPr/>
            </a:pPr>
            <a:endParaRPr lang="en-US" sz="1600" b="1" dirty="0">
              <a:latin typeface="Courier New"/>
              <a:ea typeface="ＭＳ Ｐゴシック" charset="0"/>
              <a:cs typeface="Courier New"/>
            </a:endParaRP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&lt;p&gt;</a:t>
            </a: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How do </a:t>
            </a:r>
            <a:r>
              <a:rPr lang="en-US" sz="1600" b="1" dirty="0" err="1">
                <a:latin typeface="Courier New"/>
                <a:ea typeface="ＭＳ Ｐゴシック" charset="0"/>
                <a:cs typeface="Courier New"/>
              </a:rPr>
              <a:t>ya</a:t>
            </a: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 like my HTML?</a:t>
            </a: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&lt;/p&gt;</a:t>
            </a:r>
          </a:p>
          <a:p>
            <a:pPr>
              <a:defRPr/>
            </a:pPr>
            <a:endParaRPr lang="en-US" sz="1600" b="1" dirty="0">
              <a:latin typeface="Courier New"/>
              <a:ea typeface="ＭＳ Ｐゴシック" charset="0"/>
              <a:cs typeface="Courier New"/>
            </a:endParaRP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&lt;/body&gt;</a:t>
            </a:r>
          </a:p>
          <a:p>
            <a:pPr>
              <a:defRPr/>
            </a:pPr>
            <a:r>
              <a:rPr lang="en-US" sz="1600" b="1" dirty="0">
                <a:latin typeface="Courier New"/>
                <a:ea typeface="ＭＳ Ｐゴシック" charset="0"/>
                <a:cs typeface="Courier New"/>
              </a:rPr>
              <a:t>&lt;/html&gt;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EA5FE7-F550-F099-B334-01C42E261CC8}"/>
              </a:ext>
            </a:extLst>
          </p:cNvPr>
          <p:cNvGrpSpPr>
            <a:grpSpLocks/>
          </p:cNvGrpSpPr>
          <p:nvPr/>
        </p:nvGrpSpPr>
        <p:grpSpPr bwMode="auto">
          <a:xfrm>
            <a:off x="1588958" y="1749425"/>
            <a:ext cx="3079750" cy="461963"/>
            <a:chOff x="415556" y="1612900"/>
            <a:chExt cx="3079725" cy="46136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1CFD63D-DE08-F634-3AB6-5D102CA7D8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556" y="1612900"/>
              <a:ext cx="1904998" cy="461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en-US" b="1">
                  <a:solidFill>
                    <a:srgbClr val="FF00FF"/>
                  </a:solidFill>
                </a:rPr>
                <a:t>Doctype info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65709F0-E7DE-8891-F229-89A4C87737BE}"/>
                </a:ext>
              </a:extLst>
            </p:cNvPr>
            <p:cNvCxnSpPr/>
            <p:nvPr/>
          </p:nvCxnSpPr>
          <p:spPr>
            <a:xfrm>
              <a:off x="2257041" y="1899867"/>
              <a:ext cx="1238240" cy="0"/>
            </a:xfrm>
            <a:prstGeom prst="straightConnector1">
              <a:avLst/>
            </a:prstGeom>
            <a:ln w="57150" cmpd="sng">
              <a:solidFill>
                <a:srgbClr val="FF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565F125-6F27-A3B6-6159-F617B27C83A1}"/>
              </a:ext>
            </a:extLst>
          </p:cNvPr>
          <p:cNvGrpSpPr>
            <a:grpSpLocks/>
          </p:cNvGrpSpPr>
          <p:nvPr/>
        </p:nvGrpSpPr>
        <p:grpSpPr bwMode="auto">
          <a:xfrm>
            <a:off x="2046158" y="2173288"/>
            <a:ext cx="2692400" cy="3908425"/>
            <a:chOff x="457200" y="1970436"/>
            <a:chExt cx="2692400" cy="3907858"/>
          </a:xfrm>
        </p:grpSpPr>
        <p:sp>
          <p:nvSpPr>
            <p:cNvPr id="8" name="Left Brace 7">
              <a:extLst>
                <a:ext uri="{FF2B5EF4-FFF2-40B4-BE49-F238E27FC236}">
                  <a16:creationId xmlns:a16="http://schemas.microsoft.com/office/drawing/2014/main" id="{6B01C1B8-D388-4702-6744-C9A598EC79D8}"/>
                </a:ext>
              </a:extLst>
            </p:cNvPr>
            <p:cNvSpPr/>
            <p:nvPr/>
          </p:nvSpPr>
          <p:spPr>
            <a:xfrm>
              <a:off x="2298700" y="1970436"/>
              <a:ext cx="850900" cy="3907858"/>
            </a:xfrm>
            <a:prstGeom prst="leftBrace">
              <a:avLst/>
            </a:prstGeom>
            <a:ln w="57150" cmpd="sng">
              <a:solidFill>
                <a:srgbClr val="FF00FF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FF"/>
                </a:solidFill>
              </a:endParaRPr>
            </a:p>
          </p:txBody>
        </p:sp>
        <p:sp>
          <p:nvSpPr>
            <p:cNvPr id="9" name="TextBox 13">
              <a:extLst>
                <a:ext uri="{FF2B5EF4-FFF2-40B4-BE49-F238E27FC236}">
                  <a16:creationId xmlns:a16="http://schemas.microsoft.com/office/drawing/2014/main" id="{1807A8C5-BE63-D021-4A7C-1DE7C72A64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3616971"/>
              <a:ext cx="18923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en-US" b="1">
                  <a:solidFill>
                    <a:srgbClr val="FF00FF"/>
                  </a:solidFill>
                </a:rPr>
                <a:t>html element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A4830C-3B35-FAEB-E460-E38FF69C63B7}"/>
              </a:ext>
            </a:extLst>
          </p:cNvPr>
          <p:cNvGrpSpPr>
            <a:grpSpLocks/>
          </p:cNvGrpSpPr>
          <p:nvPr/>
        </p:nvGrpSpPr>
        <p:grpSpPr bwMode="auto">
          <a:xfrm>
            <a:off x="5183058" y="2552700"/>
            <a:ext cx="5562600" cy="876300"/>
            <a:chOff x="3594100" y="2349500"/>
            <a:chExt cx="5562600" cy="876300"/>
          </a:xfrm>
        </p:grpSpPr>
        <p:sp>
          <p:nvSpPr>
            <p:cNvPr id="11" name="Right Brace 10">
              <a:extLst>
                <a:ext uri="{FF2B5EF4-FFF2-40B4-BE49-F238E27FC236}">
                  <a16:creationId xmlns:a16="http://schemas.microsoft.com/office/drawing/2014/main" id="{A86D42B2-526C-DD22-56A6-9CE7236007D8}"/>
                </a:ext>
              </a:extLst>
            </p:cNvPr>
            <p:cNvSpPr/>
            <p:nvPr/>
          </p:nvSpPr>
          <p:spPr>
            <a:xfrm>
              <a:off x="3594100" y="2349500"/>
              <a:ext cx="3657600" cy="876300"/>
            </a:xfrm>
            <a:prstGeom prst="rightBrace">
              <a:avLst>
                <a:gd name="adj1" fmla="val 8333"/>
                <a:gd name="adj2" fmla="val 51449"/>
              </a:avLst>
            </a:prstGeom>
            <a:ln w="57150" cmpd="sng">
              <a:solidFill>
                <a:srgbClr val="FF00FF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FF"/>
                </a:solidFill>
              </a:endParaRPr>
            </a:p>
          </p:txBody>
        </p:sp>
        <p:sp>
          <p:nvSpPr>
            <p:cNvPr id="12" name="TextBox 16">
              <a:extLst>
                <a:ext uri="{FF2B5EF4-FFF2-40B4-BE49-F238E27FC236}">
                  <a16:creationId xmlns:a16="http://schemas.microsoft.com/office/drawing/2014/main" id="{39105472-939A-4BE2-5032-26FE35A8B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2800" y="2364345"/>
              <a:ext cx="19939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FF"/>
                  </a:solidFill>
                </a:rPr>
                <a:t>head element for metadata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A70D508-43C7-3616-0E8E-921DEF9E397E}"/>
              </a:ext>
            </a:extLst>
          </p:cNvPr>
          <p:cNvGrpSpPr>
            <a:grpSpLocks/>
          </p:cNvGrpSpPr>
          <p:nvPr/>
        </p:nvGrpSpPr>
        <p:grpSpPr bwMode="auto">
          <a:xfrm>
            <a:off x="5183058" y="3581400"/>
            <a:ext cx="5562600" cy="2273300"/>
            <a:chOff x="3746500" y="3378200"/>
            <a:chExt cx="5410200" cy="2273300"/>
          </a:xfrm>
        </p:grpSpPr>
        <p:sp>
          <p:nvSpPr>
            <p:cNvPr id="14" name="Right Brace 13">
              <a:extLst>
                <a:ext uri="{FF2B5EF4-FFF2-40B4-BE49-F238E27FC236}">
                  <a16:creationId xmlns:a16="http://schemas.microsoft.com/office/drawing/2014/main" id="{E19C2C8B-712B-B356-4DBB-D1C0F53931C2}"/>
                </a:ext>
              </a:extLst>
            </p:cNvPr>
            <p:cNvSpPr/>
            <p:nvPr/>
          </p:nvSpPr>
          <p:spPr>
            <a:xfrm>
              <a:off x="3746500" y="3378200"/>
              <a:ext cx="3504896" cy="2273300"/>
            </a:xfrm>
            <a:prstGeom prst="rightBrace">
              <a:avLst>
                <a:gd name="adj1" fmla="val 8333"/>
                <a:gd name="adj2" fmla="val 51449"/>
              </a:avLst>
            </a:prstGeom>
            <a:ln w="57150" cmpd="sng">
              <a:solidFill>
                <a:srgbClr val="FF00FF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FF"/>
                </a:solidFill>
              </a:endParaRPr>
            </a:p>
          </p:txBody>
        </p:sp>
        <p:sp>
          <p:nvSpPr>
            <p:cNvPr id="15" name="TextBox 18">
              <a:extLst>
                <a:ext uri="{FF2B5EF4-FFF2-40B4-BE49-F238E27FC236}">
                  <a16:creationId xmlns:a16="http://schemas.microsoft.com/office/drawing/2014/main" id="{6DF70570-4B61-2ABD-C926-A650941C4D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2800" y="4073578"/>
              <a:ext cx="19939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FF"/>
                  </a:solidFill>
                </a:rPr>
                <a:t>body element for content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886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E205-C984-0A7B-5BF2-6EC1021D9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i="0" u="none" strike="noStrike" kern="1200" baseline="0" dirty="0">
                <a:solidFill>
                  <a:srgbClr val="FFFFFF"/>
                </a:solidFill>
                <a:latin typeface="Calibri" panose="020F0502020204030204" pitchFamily="34" charset="0"/>
              </a:rPr>
              <a:t>Oh Yeah, and …</a:t>
            </a:r>
            <a:endParaRPr lang="en-00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37DAF-6326-76D5-6B65-6ED1630BE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A few tags don’t come in pairs: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E.g.: </a:t>
            </a:r>
            <a:r>
              <a:rPr lang="en-US" altLang="en-US" b="1" dirty="0">
                <a:latin typeface="Courier New" charset="0"/>
                <a:ea typeface="ＭＳ Ｐゴシック" charset="-128"/>
              </a:rPr>
              <a:t>&lt;</a:t>
            </a:r>
            <a:r>
              <a:rPr lang="en-US" altLang="en-US" b="1" dirty="0" err="1">
                <a:latin typeface="Courier New" charset="0"/>
                <a:ea typeface="ＭＳ Ｐゴシック" charset="-128"/>
              </a:rPr>
              <a:t>br</a:t>
            </a:r>
            <a:r>
              <a:rPr lang="en-US" altLang="en-US" b="1" dirty="0">
                <a:latin typeface="Courier New" charset="0"/>
                <a:ea typeface="ＭＳ Ｐゴシック" charset="-128"/>
              </a:rPr>
              <a:t>&gt;</a:t>
            </a:r>
            <a:r>
              <a:rPr lang="en-US" altLang="en-US" dirty="0">
                <a:ea typeface="ＭＳ Ｐゴシック" charset="-128"/>
              </a:rPr>
              <a:t> for line breaks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E.g.: </a:t>
            </a:r>
            <a:r>
              <a:rPr lang="en-US" altLang="en-US" b="1" dirty="0">
                <a:latin typeface="Courier New" charset="0"/>
                <a:ea typeface="ＭＳ Ｐゴシック" charset="-128"/>
              </a:rPr>
              <a:t>&lt;</a:t>
            </a:r>
            <a:r>
              <a:rPr lang="en-US" altLang="en-US" b="1" dirty="0" err="1">
                <a:latin typeface="Courier New" charset="0"/>
                <a:ea typeface="ＭＳ Ｐゴシック" charset="-128"/>
              </a:rPr>
              <a:t>img</a:t>
            </a:r>
            <a:r>
              <a:rPr lang="en-US" altLang="en-US" b="1" dirty="0">
                <a:latin typeface="Courier New" charset="0"/>
                <a:ea typeface="ＭＳ Ｐゴシック" charset="-128"/>
              </a:rPr>
              <a:t>&gt;</a:t>
            </a:r>
            <a:r>
              <a:rPr lang="en-US" altLang="en-US" dirty="0">
                <a:ea typeface="ＭＳ Ｐゴシック" charset="-128"/>
              </a:rPr>
              <a:t> for images</a:t>
            </a:r>
          </a:p>
          <a:p>
            <a:pPr eaLnBrk="1" hangingPunct="1">
              <a:lnSpc>
                <a:spcPct val="90000"/>
              </a:lnSpc>
              <a:spcBef>
                <a:spcPts val="2425"/>
              </a:spcBef>
            </a:pPr>
            <a:r>
              <a:rPr lang="en-US" altLang="en-US" dirty="0">
                <a:ea typeface="ＭＳ Ｐゴシック" charset="-128"/>
              </a:rPr>
              <a:t>Browsers collapse whitespace (spaces, newlines):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Consecutive whitespace treated as single space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Leading/trailing whitespace eliminated</a:t>
            </a:r>
          </a:p>
          <a:p>
            <a:pPr eaLnBrk="1" hangingPunct="1">
              <a:lnSpc>
                <a:spcPct val="90000"/>
              </a:lnSpc>
              <a:spcBef>
                <a:spcPts val="2425"/>
              </a:spcBef>
            </a:pPr>
            <a:r>
              <a:rPr lang="en-US" altLang="en-US" dirty="0">
                <a:ea typeface="ＭＳ Ｐゴシック" charset="-128"/>
              </a:rPr>
              <a:t>Special symbols: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E.g.: </a:t>
            </a:r>
            <a:r>
              <a:rPr lang="en-US" altLang="en-US" b="1" dirty="0">
                <a:latin typeface="Courier New" charset="0"/>
                <a:ea typeface="ＭＳ Ｐゴシック" charset="-128"/>
              </a:rPr>
              <a:t>&amp;</a:t>
            </a:r>
            <a:r>
              <a:rPr lang="en-US" altLang="en-US" b="1" dirty="0" err="1">
                <a:latin typeface="Courier New" charset="0"/>
                <a:ea typeface="ＭＳ Ｐゴシック" charset="-128"/>
              </a:rPr>
              <a:t>nbsp</a:t>
            </a:r>
            <a:r>
              <a:rPr lang="en-US" altLang="en-US" b="1" dirty="0">
                <a:latin typeface="Courier New" charset="0"/>
                <a:ea typeface="ＭＳ Ｐゴシック" charset="-128"/>
              </a:rPr>
              <a:t>;</a:t>
            </a:r>
            <a:r>
              <a:rPr lang="en-US" altLang="en-US" dirty="0">
                <a:ea typeface="ＭＳ Ｐゴシック" charset="-128"/>
              </a:rPr>
              <a:t> for non-breaking space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See: </a:t>
            </a:r>
            <a:r>
              <a:rPr lang="en-US" altLang="en-US" dirty="0">
                <a:solidFill>
                  <a:srgbClr val="00FFFF"/>
                </a:solidFill>
                <a:ea typeface="ＭＳ Ｐゴシック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http://www.w3schools.com/html/html_entities.asp</a:t>
            </a:r>
            <a:r>
              <a:rPr lang="en-US" altLang="en-US" dirty="0">
                <a:ea typeface="ＭＳ Ｐゴシック" charset="-128"/>
              </a:rPr>
              <a:t> and </a:t>
            </a:r>
            <a:r>
              <a:rPr lang="en-US" altLang="en-US" dirty="0">
                <a:solidFill>
                  <a:srgbClr val="00FFFF"/>
                </a:solidFill>
                <a:ea typeface="ＭＳ Ｐゴシック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http://www.w3schools.com/tags/ref_symbols.asp</a:t>
            </a:r>
            <a:endParaRPr lang="en-001" dirty="0"/>
          </a:p>
        </p:txBody>
      </p:sp>
    </p:spTree>
    <p:extLst>
      <p:ext uri="{BB962C8B-B14F-4D97-AF65-F5344CB8AC3E}">
        <p14:creationId xmlns:p14="http://schemas.microsoft.com/office/powerpoint/2010/main" val="242704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453</Words>
  <Application>Microsoft Macintosh PowerPoint</Application>
  <PresentationFormat>Widescreen</PresentationFormat>
  <Paragraphs>96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Aptos</vt:lpstr>
      <vt:lpstr>Aptos Display</vt:lpstr>
      <vt:lpstr>Arial</vt:lpstr>
      <vt:lpstr>Calibri</vt:lpstr>
      <vt:lpstr>Courier New</vt:lpstr>
      <vt:lpstr>Office Theme</vt:lpstr>
      <vt:lpstr>HTML</vt:lpstr>
      <vt:lpstr>What is HTML?</vt:lpstr>
      <vt:lpstr>Web Pages = 3 Technologies</vt:lpstr>
      <vt:lpstr>How HTML Works</vt:lpstr>
      <vt:lpstr>HTML Elements</vt:lpstr>
      <vt:lpstr>Nesting Elements</vt:lpstr>
      <vt:lpstr>Element Attributes</vt:lpstr>
      <vt:lpstr>HTML Page Structure</vt:lpstr>
      <vt:lpstr>Oh Yeah, and …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Scott Fleming (sdflming)</dc:creator>
  <cp:lastModifiedBy>Scott Fleming (sdflming)</cp:lastModifiedBy>
  <cp:revision>21</cp:revision>
  <dcterms:created xsi:type="dcterms:W3CDTF">2025-02-03T17:36:02Z</dcterms:created>
  <dcterms:modified xsi:type="dcterms:W3CDTF">2025-02-04T02:30:22Z</dcterms:modified>
</cp:coreProperties>
</file>