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545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  <p:sldId id="274" r:id="rId18"/>
    <p:sldId id="277" r:id="rId19"/>
    <p:sldId id="276" r:id="rId20"/>
    <p:sldId id="29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8" r:id="rId34"/>
    <p:sldId id="290" r:id="rId35"/>
    <p:sldId id="296" r:id="rId36"/>
    <p:sldId id="291" r:id="rId37"/>
    <p:sldId id="292" r:id="rId38"/>
    <p:sldId id="293" r:id="rId39"/>
    <p:sldId id="294" r:id="rId40"/>
    <p:sldId id="297" r:id="rId41"/>
    <p:sldId id="53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2600"/>
    <a:srgbClr val="00FDFF"/>
    <a:srgbClr val="FF40FF"/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89859"/>
  </p:normalViewPr>
  <p:slideViewPr>
    <p:cSldViewPr snapToGrid="0">
      <p:cViewPr varScale="1">
        <p:scale>
          <a:sx n="117" d="100"/>
          <a:sy n="117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00CF-981C-F04A-B089-ADBFB784B16C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73E7-0F1C-9947-AC4A-E01DB88E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“Merge ahead” by Oregon Department of Transportation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/p/2g6gwVE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73E7-0F1C-9947-AC4A-E01DB88E2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73E7-0F1C-9947-AC4A-E01DB88E21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C3AA-BB62-C945-A04E-26B036097DE5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AFC3-106F-D55F-EAE1-481DA28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017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7C00"/>
                </a:solidFill>
              </a:rPr>
              <a:t>Merging Branches in 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6DA4D-115B-A99F-7693-85919D860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1" b="25798"/>
          <a:stretch/>
        </p:blipFill>
        <p:spPr>
          <a:xfrm>
            <a:off x="0" y="0"/>
            <a:ext cx="12192000" cy="5210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E776D-2E22-38C6-0DE1-E29D5006E56A}"/>
              </a:ext>
            </a:extLst>
          </p:cNvPr>
          <p:cNvSpPr txBox="1"/>
          <p:nvPr/>
        </p:nvSpPr>
        <p:spPr>
          <a:xfrm>
            <a:off x="4882242" y="6581470"/>
            <a:ext cx="730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“Merge ahead” by Oregon Department of Transportation is licensed under CC BY 2.0 DEED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49925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435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28BA-90FD-5303-C39B-1A36A3B30CF4}"/>
              </a:ext>
            </a:extLst>
          </p:cNvPr>
          <p:cNvSpPr/>
          <p:nvPr/>
        </p:nvSpPr>
        <p:spPr>
          <a:xfrm>
            <a:off x="1101600" y="4670587"/>
            <a:ext cx="6271658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85542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another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3769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8F9659-58FC-6D21-AA00-AA7CC9CF891E}"/>
              </a:ext>
            </a:extLst>
          </p:cNvPr>
          <p:cNvSpPr/>
          <p:nvPr/>
        </p:nvSpPr>
        <p:spPr>
          <a:xfrm>
            <a:off x="1101599" y="4229627"/>
            <a:ext cx="609800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another commit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42848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17657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00A030-3019-D0F3-9476-88CEA54A18EE}"/>
              </a:ext>
            </a:extLst>
          </p:cNvPr>
          <p:cNvSpPr/>
          <p:nvPr/>
        </p:nvSpPr>
        <p:spPr>
          <a:xfrm>
            <a:off x="3598056" y="5100040"/>
            <a:ext cx="265760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83531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2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95CD2-0A1F-45D5-12E3-F3E08B45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6940"/>
          </a:xfrm>
        </p:spPr>
        <p:txBody>
          <a:bodyPr/>
          <a:lstStyle/>
          <a:p>
            <a:r>
              <a:rPr lang="en-US" dirty="0"/>
              <a:t>Happens when current branch is ancestor of named branch</a:t>
            </a:r>
          </a:p>
          <a:p>
            <a:r>
              <a:rPr lang="en-US" dirty="0"/>
              <a:t>Only moves current branch pointer (no new commit)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27854F-226D-A27E-B109-EB9E6F07AF21}"/>
              </a:ext>
            </a:extLst>
          </p:cNvPr>
          <p:cNvGrpSpPr/>
          <p:nvPr/>
        </p:nvGrpSpPr>
        <p:grpSpPr>
          <a:xfrm>
            <a:off x="5395763" y="4374060"/>
            <a:ext cx="6364115" cy="1077218"/>
            <a:chOff x="5395763" y="4374060"/>
            <a:chExt cx="6364115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95075-FA1A-082B-BC39-4729E0884E8C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Current branch (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) is ancestor of 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fix-bug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B97AF5-8954-2B41-21A6-111714723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5524" y="4682359"/>
              <a:ext cx="1099596" cy="54939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866D00-0D14-0111-0AF8-D3FFB3833F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5763" y="4483821"/>
              <a:ext cx="2139357" cy="19853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1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20517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5E22A2-7015-92B1-010B-9E404C80171C}"/>
              </a:ext>
            </a:extLst>
          </p:cNvPr>
          <p:cNvSpPr/>
          <p:nvPr/>
        </p:nvSpPr>
        <p:spPr>
          <a:xfrm>
            <a:off x="3599544" y="4244141"/>
            <a:ext cx="26561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AB171-ADC9-C314-D591-9F790F1D5E75}"/>
              </a:ext>
            </a:extLst>
          </p:cNvPr>
          <p:cNvGrpSpPr/>
          <p:nvPr/>
        </p:nvGrpSpPr>
        <p:grpSpPr>
          <a:xfrm>
            <a:off x="3279228" y="4698120"/>
            <a:ext cx="7697501" cy="1568726"/>
            <a:chOff x="4062377" y="3882552"/>
            <a:chExt cx="7697501" cy="15687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3D562-3593-2A36-BDB4-E45BC9403363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 branch moved</a:t>
              </a:r>
            </a:p>
            <a:p>
              <a:r>
                <a:rPr lang="en-US" sz="3200" dirty="0">
                  <a:solidFill>
                    <a:srgbClr val="FF40FF"/>
                  </a:solidFill>
                  <a:cs typeface="Courier New" panose="02070309020205020404" pitchFamily="49" charset="0"/>
                </a:rPr>
                <a:t>No new commit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6AABDF-45A5-E592-1C3D-54D70963FD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2377" y="3882552"/>
              <a:ext cx="3472743" cy="1171852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9ED933-0409-7559-13D6-DB2DD714E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3179" y="4013160"/>
              <a:ext cx="1311941" cy="669199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5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A6187-D8C2-8150-7DAD-44B09A5C2A1E}"/>
              </a:ext>
            </a:extLst>
          </p:cNvPr>
          <p:cNvSpPr txBox="1"/>
          <p:nvPr/>
        </p:nvSpPr>
        <p:spPr>
          <a:xfrm>
            <a:off x="5909949" y="151180"/>
            <a:ext cx="576952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a3469b1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befebda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iss3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5fc2fa3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279f80f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c53d97e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iss1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9ebb260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4c61006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iss2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de9bef7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1381360</a:t>
            </a:r>
          </a:p>
          <a:p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894a0c1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c395543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CCB2B-A0F6-A599-F40F-968B7D786E2B}"/>
              </a:ext>
            </a:extLst>
          </p:cNvPr>
          <p:cNvSpPr txBox="1"/>
          <p:nvPr/>
        </p:nvSpPr>
        <p:spPr>
          <a:xfrm>
            <a:off x="4568196" y="6183600"/>
            <a:ext cx="11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Oldest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DE10F-A66E-D082-BA75-169FCEE69433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5132196" y="523220"/>
            <a:ext cx="0" cy="566038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8848C2-A641-375A-95E0-7A0F6E13D6FB}"/>
              </a:ext>
            </a:extLst>
          </p:cNvPr>
          <p:cNvSpPr txBox="1"/>
          <p:nvPr/>
        </p:nvSpPr>
        <p:spPr>
          <a:xfrm>
            <a:off x="4491283" y="0"/>
            <a:ext cx="128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Newest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C9C5E5C-6A2D-76FC-987C-07B2FF5F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365125"/>
            <a:ext cx="4082294" cy="1325563"/>
          </a:xfrm>
        </p:spPr>
        <p:txBody>
          <a:bodyPr/>
          <a:lstStyle/>
          <a:p>
            <a:r>
              <a:rPr lang="en-001" dirty="0"/>
              <a:t>Recall: Branches</a:t>
            </a:r>
          </a:p>
        </p:txBody>
      </p:sp>
    </p:spTree>
    <p:extLst>
      <p:ext uri="{BB962C8B-B14F-4D97-AF65-F5344CB8AC3E}">
        <p14:creationId xmlns:p14="http://schemas.microsoft.com/office/powerpoint/2010/main" val="23603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05E75-5E9E-812F-7CFC-25AFAB5D416B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8FEC5-E5E0-C3DA-ABD5-E4634E61EE79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FF72D-CF9D-C1D2-A13A-3DBCB0157AD8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D01B1-A762-7806-E5C4-C56F58BBFD4B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58F7A-0F2C-737A-47AA-E59A823F131B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19174-A0EE-789B-1436-CF57E6888DAD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95672A-4E3D-3F0E-9058-4C19BF35CA70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9216A2-8851-183F-8E4C-F47543504CBD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23D57-29F9-9D95-EE4B-1C532BD236C3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D0FD3B-CE11-C305-1ECE-CC770A441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7411F0-1F9B-FA7B-14DD-ED165EF3339B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3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36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Let’s back up to this configuration…</a:t>
            </a:r>
          </a:p>
        </p:txBody>
      </p:sp>
    </p:spTree>
    <p:extLst>
      <p:ext uri="{BB962C8B-B14F-4D97-AF65-F5344CB8AC3E}">
        <p14:creationId xmlns:p14="http://schemas.microsoft.com/office/powerpoint/2010/main" val="202288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1020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See what happens if we work on multiple topic branches in parallel…</a:t>
            </a:r>
          </a:p>
        </p:txBody>
      </p:sp>
    </p:spTree>
    <p:extLst>
      <p:ext uri="{BB962C8B-B14F-4D97-AF65-F5344CB8AC3E}">
        <p14:creationId xmlns:p14="http://schemas.microsoft.com/office/powerpoint/2010/main" val="222675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626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53A397-8E84-496A-DFCF-85A1D187758D}"/>
              </a:ext>
            </a:extLst>
          </p:cNvPr>
          <p:cNvSpPr/>
          <p:nvPr/>
        </p:nvSpPr>
        <p:spPr>
          <a:xfrm>
            <a:off x="4730172" y="5935545"/>
            <a:ext cx="42977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280104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2692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559D7-FA4C-6603-34F8-F408139698C4}"/>
              </a:ext>
            </a:extLst>
          </p:cNvPr>
          <p:cNvSpPr/>
          <p:nvPr/>
        </p:nvSpPr>
        <p:spPr>
          <a:xfrm>
            <a:off x="1582057" y="5054849"/>
            <a:ext cx="47897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984AA-733E-7D3E-0D3F-722E2261354C}"/>
              </a:ext>
            </a:extLst>
          </p:cNvPr>
          <p:cNvSpPr/>
          <p:nvPr/>
        </p:nvSpPr>
        <p:spPr>
          <a:xfrm>
            <a:off x="1582057" y="4644566"/>
            <a:ext cx="478970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9F6C4-A3E8-761C-EF97-7684ED10746E}"/>
              </a:ext>
            </a:extLst>
          </p:cNvPr>
          <p:cNvSpPr/>
          <p:nvPr/>
        </p:nvSpPr>
        <p:spPr>
          <a:xfrm>
            <a:off x="1101598" y="5481082"/>
            <a:ext cx="95943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AD94A-D068-DD45-8866-C3E90B694AE0}"/>
              </a:ext>
            </a:extLst>
          </p:cNvPr>
          <p:cNvSpPr/>
          <p:nvPr/>
        </p:nvSpPr>
        <p:spPr>
          <a:xfrm>
            <a:off x="1101599" y="4215113"/>
            <a:ext cx="749085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91966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3995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C2D4A-BAEA-2206-FD15-978EE4458E09}"/>
              </a:ext>
            </a:extLst>
          </p:cNvPr>
          <p:cNvSpPr/>
          <p:nvPr/>
        </p:nvSpPr>
        <p:spPr>
          <a:xfrm>
            <a:off x="4018968" y="4223886"/>
            <a:ext cx="267211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6429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242541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4022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CC07-B300-D962-A25E-5F637FBF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88"/>
            <a:ext cx="10515600" cy="6389224"/>
          </a:xfrm>
        </p:spPr>
        <p:txBody>
          <a:bodyPr>
            <a:normAutofit/>
          </a:bodyPr>
          <a:lstStyle/>
          <a:p>
            <a:r>
              <a:rPr lang="en-US" sz="3200" dirty="0"/>
              <a:t>We always…</a:t>
            </a:r>
            <a:br>
              <a:rPr lang="en-US" sz="3200" dirty="0"/>
            </a:br>
            <a:r>
              <a:rPr lang="en-US" dirty="0">
                <a:solidFill>
                  <a:srgbClr val="FFFF00"/>
                </a:solidFill>
              </a:rPr>
              <a:t>Merge one branch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another branch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Example: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Merge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dirty="0"/>
              <a:t>Only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 will change,</a:t>
            </a:r>
            <a:br>
              <a:rPr lang="en-US" dirty="0"/>
            </a:br>
            <a:r>
              <a:rPr lang="en-US" dirty="0"/>
              <a:t>not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/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1070135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3474"/>
          </a:xfrm>
        </p:spPr>
        <p:txBody>
          <a:bodyPr/>
          <a:lstStyle/>
          <a:p>
            <a:r>
              <a:rPr lang="en-US" dirty="0"/>
              <a:t>Note: main is not an ancestor of fix-bug</a:t>
            </a:r>
          </a:p>
          <a:p>
            <a:r>
              <a:rPr lang="en-US" dirty="0"/>
              <a:t>Will ultimately result in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32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1803536"/>
          </a:xfrm>
        </p:spPr>
        <p:txBody>
          <a:bodyPr>
            <a:normAutofit/>
          </a:bodyPr>
          <a:lstStyle/>
          <a:p>
            <a:r>
              <a:rPr lang="en-US" dirty="0"/>
              <a:t>git merge will attempt to auto-merge files</a:t>
            </a:r>
          </a:p>
          <a:p>
            <a:r>
              <a:rPr lang="en-US" dirty="0"/>
              <a:t>Possible outcomes: success or merge conflict</a:t>
            </a:r>
          </a:p>
          <a:p>
            <a:r>
              <a:rPr lang="en-US" dirty="0"/>
              <a:t>Merge conflicts must be resolved by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0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3490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43A7-890D-2679-D91E-A7BCAB58087D}"/>
              </a:ext>
            </a:extLst>
          </p:cNvPr>
          <p:cNvSpPr txBox="1"/>
          <p:nvPr/>
        </p:nvSpPr>
        <p:spPr>
          <a:xfrm>
            <a:off x="5544457" y="2447918"/>
            <a:ext cx="6603998" cy="135421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 made …</a:t>
            </a:r>
          </a:p>
        </p:txBody>
      </p:sp>
    </p:spTree>
    <p:extLst>
      <p:ext uri="{BB962C8B-B14F-4D97-AF65-F5344CB8AC3E}">
        <p14:creationId xmlns:p14="http://schemas.microsoft.com/office/powerpoint/2010/main" val="4190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4DF09A-2568-5FA7-3A87-DC26130EDA0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CDD7A6-DD4C-865E-DADA-37D59EEE90AD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4C479-8F8B-C281-B921-3D05264EB6B2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48851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9759-04C8-41FE-1423-E7B0F7B3F090}"/>
              </a:ext>
            </a:extLst>
          </p:cNvPr>
          <p:cNvSpPr txBox="1"/>
          <p:nvPr/>
        </p:nvSpPr>
        <p:spPr>
          <a:xfrm>
            <a:off x="5092909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74AC4-28A8-DBE0-9C99-EE3313D505BA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CFEED-4B75-67B4-9F24-3222A152D2AF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9129C-F9A5-9286-792A-3E80831FFDDC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C6F2D-DF42-8F37-0490-50C885A1A5DE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C2198-B081-795F-4FDF-2183FD956BE9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F23B52-8493-7070-7021-CAB01FD1FD51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D84FF6-B189-C284-0FF1-2AC1B2EB47CD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F2D89B-E8F3-8BB7-90FF-467A13FA3108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21A3DA-E5C7-8EDB-9B80-41F15BF11889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D0C997-9ABC-9396-56F8-1E5643749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798633-E639-20F2-3468-02BAC9D70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7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358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B30A4-DF1B-86EA-2E15-3199B7A028B1}"/>
              </a:ext>
            </a:extLst>
          </p:cNvPr>
          <p:cNvSpPr txBox="1"/>
          <p:nvPr/>
        </p:nvSpPr>
        <p:spPr>
          <a:xfrm>
            <a:off x="5211233" y="2012493"/>
            <a:ext cx="6937222" cy="18466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CONFLICT: Merge conflict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Automatic merge failed …</a:t>
            </a:r>
          </a:p>
        </p:txBody>
      </p:sp>
    </p:spTree>
    <p:extLst>
      <p:ext uri="{BB962C8B-B14F-4D97-AF65-F5344CB8AC3E}">
        <p14:creationId xmlns:p14="http://schemas.microsoft.com/office/powerpoint/2010/main" val="5969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098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75295-8E57-9A3E-BCE9-36C8534BB1E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4C14EA-A485-9BB0-6707-2E07C8810BC9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4159E-FBBE-70EB-B513-0AECE9DC27AB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97E28-F6B9-FE03-B518-616608F73D9B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</p:spTree>
    <p:extLst>
      <p:ext uri="{BB962C8B-B14F-4D97-AF65-F5344CB8AC3E}">
        <p14:creationId xmlns:p14="http://schemas.microsoft.com/office/powerpoint/2010/main" val="288766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275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1EFFB-0967-8C25-5871-CBEA8DBC1E1D}"/>
              </a:ext>
            </a:extLst>
          </p:cNvPr>
          <p:cNvSpPr txBox="1"/>
          <p:nvPr/>
        </p:nvSpPr>
        <p:spPr>
          <a:xfrm>
            <a:off x="8554312" y="476794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2932-F36A-4757-A891-BAA52097A944}"/>
              </a:ext>
            </a:extLst>
          </p:cNvPr>
          <p:cNvSpPr txBox="1"/>
          <p:nvPr/>
        </p:nvSpPr>
        <p:spPr>
          <a:xfrm>
            <a:off x="5092909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66924-2E39-CD09-374F-FEDB0F774EDB}"/>
              </a:ext>
            </a:extLst>
          </p:cNvPr>
          <p:cNvSpPr txBox="1"/>
          <p:nvPr/>
        </p:nvSpPr>
        <p:spPr>
          <a:xfrm>
            <a:off x="1642018" y="299442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A26DA-AAAA-56E7-EB64-09261E2365A3}"/>
              </a:ext>
            </a:extLst>
          </p:cNvPr>
          <p:cNvSpPr txBox="1"/>
          <p:nvPr/>
        </p:nvSpPr>
        <p:spPr>
          <a:xfrm>
            <a:off x="2039341" y="3136612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➀</a:t>
            </a:r>
            <a:r>
              <a:rPr lang="en-US" sz="3200" dirty="0">
                <a:solidFill>
                  <a:srgbClr val="FFFF00"/>
                </a:solidFill>
              </a:rPr>
              <a:t> Fast-Forward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36D54-8948-10C5-8523-F77452523049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D5223-81D3-B885-7EC6-33FF18F6749E}"/>
              </a:ext>
            </a:extLst>
          </p:cNvPr>
          <p:cNvSpPr txBox="1"/>
          <p:nvPr/>
        </p:nvSpPr>
        <p:spPr>
          <a:xfrm>
            <a:off x="5486400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➁</a:t>
            </a:r>
            <a:r>
              <a:rPr lang="en-US" sz="3200" dirty="0">
                <a:solidFill>
                  <a:srgbClr val="FFFF00"/>
                </a:solidFill>
              </a:rPr>
              <a:t> Auto-Merge Successful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CE7E3-AACA-57C9-4F2A-98D69EB2DA57}"/>
              </a:ext>
            </a:extLst>
          </p:cNvPr>
          <p:cNvSpPr txBox="1"/>
          <p:nvPr/>
        </p:nvSpPr>
        <p:spPr>
          <a:xfrm>
            <a:off x="8934579" y="4874923"/>
            <a:ext cx="26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➂</a:t>
            </a:r>
            <a:r>
              <a:rPr lang="en-US" sz="3200" dirty="0">
                <a:solidFill>
                  <a:srgbClr val="FFFF00"/>
                </a:solidFill>
              </a:rPr>
              <a:t> Auto-Merge Conflict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366BA4-F16D-686C-0246-3C52094D10BD}"/>
              </a:ext>
            </a:extLst>
          </p:cNvPr>
          <p:cNvGrpSpPr/>
          <p:nvPr/>
        </p:nvGrpSpPr>
        <p:grpSpPr>
          <a:xfrm>
            <a:off x="3428344" y="2090056"/>
            <a:ext cx="4957715" cy="1046556"/>
            <a:chOff x="3428344" y="2090056"/>
            <a:chExt cx="4957715" cy="104655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A74129-0C8E-9986-1B5A-76220377A8D9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3428344" y="2090057"/>
              <a:ext cx="2471713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4EB06A-C17D-84FA-BCCA-017568CD8465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131ED-396A-0BA2-67E6-2F1810CFAD74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B5D19-B934-2363-9D9C-DCBAB3F55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E1C3B8-1638-B674-5672-4B54CB7A948E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  <a:p>
            <a:r>
              <a:rPr lang="en-US" dirty="0"/>
              <a:t>Fast-forward merge</a:t>
            </a:r>
          </a:p>
          <a:p>
            <a:r>
              <a:rPr lang="en-US" dirty="0"/>
              <a:t>True merge</a:t>
            </a:r>
          </a:p>
          <a:p>
            <a:pPr lvl="1"/>
            <a:r>
              <a:rPr lang="en-US" dirty="0"/>
              <a:t>Auto-merge successful</a:t>
            </a:r>
          </a:p>
          <a:p>
            <a:pPr lvl="1"/>
            <a:r>
              <a:rPr lang="en-US" dirty="0"/>
              <a:t>Merge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F680F-321E-C20A-2A22-2BF66B22D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97" t="120" r="50701" b="186"/>
          <a:stretch/>
        </p:blipFill>
        <p:spPr>
          <a:xfrm>
            <a:off x="7127690" y="0"/>
            <a:ext cx="506430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FD0B9-D8DE-0722-609B-2E16A7DBD7A1}"/>
              </a:ext>
            </a:extLst>
          </p:cNvPr>
          <p:cNvSpPr txBox="1"/>
          <p:nvPr/>
        </p:nvSpPr>
        <p:spPr>
          <a:xfrm>
            <a:off x="0" y="6396335"/>
            <a:ext cx="712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“Merge ahead” by Oregon Department of Transportation is licensed</a:t>
            </a:r>
            <a:b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under CC BY 2.0 DEED / Cropped and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1775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AFAEDC-5273-91A9-59AC-0C8E3B1A02FB}"/>
              </a:ext>
            </a:extLst>
          </p:cNvPr>
          <p:cNvSpPr/>
          <p:nvPr/>
        </p:nvSpPr>
        <p:spPr>
          <a:xfrm>
            <a:off x="6574970" y="5100040"/>
            <a:ext cx="159657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389674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18274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074A5F-9ACD-CBF0-5C71-BAA06F9823C2}"/>
              </a:ext>
            </a:extLst>
          </p:cNvPr>
          <p:cNvSpPr/>
          <p:nvPr/>
        </p:nvSpPr>
        <p:spPr>
          <a:xfrm>
            <a:off x="4742987" y="5085526"/>
            <a:ext cx="3428555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62865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3346</TotalTime>
  <Words>1289</Words>
  <Application>Microsoft Macintosh PowerPoint</Application>
  <PresentationFormat>Widescreen</PresentationFormat>
  <Paragraphs>315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Office Theme</vt:lpstr>
      <vt:lpstr>Merging Branches in Git</vt:lpstr>
      <vt:lpstr>Recall: Branches</vt:lpstr>
      <vt:lpstr>We always… Merge one branch into another branch  Example: Merge bug-fix into main  Only the main branch will change, not the bug-fix branch</vt:lpstr>
      <vt:lpstr>Three Merge Scenarios</vt:lpstr>
      <vt:lpstr>Fast-Forward Example</vt:lpstr>
      <vt:lpstr>Create a new branch</vt:lpstr>
      <vt:lpstr>Create a new branch</vt:lpstr>
      <vt:lpstr>Switch to the new branch</vt:lpstr>
      <vt:lpstr>Switch to the new branch</vt:lpstr>
      <vt:lpstr>Add a new commit</vt:lpstr>
      <vt:lpstr>Add a new commit</vt:lpstr>
      <vt:lpstr>Add another commit</vt:lpstr>
      <vt:lpstr>Add another commit</vt:lpstr>
      <vt:lpstr>Switch to main branch</vt:lpstr>
      <vt:lpstr>Switch to main branch</vt:lpstr>
      <vt:lpstr>Merge fix-bug branch into main branch</vt:lpstr>
      <vt:lpstr>Fast-Forward Merge</vt:lpstr>
      <vt:lpstr>Merge fix-bug branch into main branch</vt:lpstr>
      <vt:lpstr>Merge fix-bug branch into main branch</vt:lpstr>
      <vt:lpstr>Three Merge Scenarios</vt:lpstr>
      <vt:lpstr>True Merge Examples</vt:lpstr>
      <vt:lpstr>True Merge Examples</vt:lpstr>
      <vt:lpstr>Create a new topic branch and switch to it</vt:lpstr>
      <vt:lpstr>Create a new topic branch and switch to it</vt:lpstr>
      <vt:lpstr>Add a new commit</vt:lpstr>
      <vt:lpstr>Add a new commit</vt:lpstr>
      <vt:lpstr>Fast-forward merge new-feature into main</vt:lpstr>
      <vt:lpstr>Fast-forward merge new-feature into main</vt:lpstr>
      <vt:lpstr>Merge fix-bug into main</vt:lpstr>
      <vt:lpstr>True Merge</vt:lpstr>
      <vt:lpstr>True Merge</vt:lpstr>
      <vt:lpstr>Auto-Merge Successful Scenario Merge fix-bug into main</vt:lpstr>
      <vt:lpstr>Auto-Merge Successful Scenario Merge fix-bug into main</vt:lpstr>
      <vt:lpstr>Auto-Merge Successful Scenario Merge fix-bug into main</vt:lpstr>
      <vt:lpstr>Three Merge Scenarios</vt:lpstr>
      <vt:lpstr>Merge Conflict Scenario Merge fix-bug into main</vt:lpstr>
      <vt:lpstr>Merge Conflict Scenario Merge fix-bug into main</vt:lpstr>
      <vt:lpstr>Merge Conflict Scenario Fix conflicts and commit</vt:lpstr>
      <vt:lpstr>Merge Conflict Scenario Fix conflicts and commit</vt:lpstr>
      <vt:lpstr>Three Merge Scenarios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Merge Scenarios</dc:title>
  <dc:creator>Scott Fleming (sdflming)</dc:creator>
  <cp:lastModifiedBy>Scott Fleming (sdflming)</cp:lastModifiedBy>
  <cp:revision>27</cp:revision>
  <dcterms:created xsi:type="dcterms:W3CDTF">2023-10-17T15:40:32Z</dcterms:created>
  <dcterms:modified xsi:type="dcterms:W3CDTF">2025-03-05T18:47:12Z</dcterms:modified>
</cp:coreProperties>
</file>